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1"/>
  </p:notesMasterIdLst>
  <p:sldIdLst>
    <p:sldId id="309" r:id="rId2"/>
    <p:sldId id="547" r:id="rId3"/>
    <p:sldId id="292" r:id="rId4"/>
    <p:sldId id="391" r:id="rId5"/>
    <p:sldId id="396" r:id="rId6"/>
    <p:sldId id="397" r:id="rId7"/>
    <p:sldId id="561" r:id="rId8"/>
    <p:sldId id="388" r:id="rId9"/>
    <p:sldId id="444" r:id="rId10"/>
    <p:sldId id="390" r:id="rId11"/>
    <p:sldId id="398" r:id="rId12"/>
    <p:sldId id="399" r:id="rId13"/>
    <p:sldId id="400" r:id="rId14"/>
    <p:sldId id="401" r:id="rId15"/>
    <p:sldId id="554" r:id="rId16"/>
    <p:sldId id="555" r:id="rId17"/>
    <p:sldId id="462" r:id="rId18"/>
    <p:sldId id="459" r:id="rId19"/>
    <p:sldId id="460" r:id="rId20"/>
    <p:sldId id="461" r:id="rId21"/>
    <p:sldId id="392" r:id="rId22"/>
    <p:sldId id="552" r:id="rId23"/>
    <p:sldId id="408" r:id="rId24"/>
    <p:sldId id="410" r:id="rId25"/>
    <p:sldId id="387" r:id="rId26"/>
    <p:sldId id="553" r:id="rId27"/>
    <p:sldId id="447" r:id="rId28"/>
    <p:sldId id="448" r:id="rId29"/>
    <p:sldId id="450" r:id="rId30"/>
    <p:sldId id="449" r:id="rId31"/>
    <p:sldId id="451" r:id="rId32"/>
    <p:sldId id="452" r:id="rId33"/>
    <p:sldId id="453" r:id="rId34"/>
    <p:sldId id="454" r:id="rId35"/>
    <p:sldId id="457" r:id="rId36"/>
    <p:sldId id="458" r:id="rId37"/>
    <p:sldId id="556" r:id="rId38"/>
    <p:sldId id="557" r:id="rId39"/>
    <p:sldId id="558" r:id="rId40"/>
    <p:sldId id="559" r:id="rId41"/>
    <p:sldId id="560" r:id="rId42"/>
    <p:sldId id="583" r:id="rId43"/>
    <p:sldId id="584" r:id="rId44"/>
    <p:sldId id="586" r:id="rId45"/>
    <p:sldId id="585" r:id="rId46"/>
    <p:sldId id="587" r:id="rId47"/>
    <p:sldId id="588" r:id="rId48"/>
    <p:sldId id="482" r:id="rId49"/>
    <p:sldId id="481" r:id="rId50"/>
    <p:sldId id="483" r:id="rId51"/>
    <p:sldId id="562" r:id="rId52"/>
    <p:sldId id="563" r:id="rId53"/>
    <p:sldId id="564" r:id="rId54"/>
    <p:sldId id="565" r:id="rId55"/>
    <p:sldId id="566" r:id="rId56"/>
    <p:sldId id="567" r:id="rId57"/>
    <p:sldId id="568" r:id="rId58"/>
    <p:sldId id="569" r:id="rId59"/>
    <p:sldId id="570" r:id="rId60"/>
    <p:sldId id="572" r:id="rId61"/>
    <p:sldId id="573" r:id="rId62"/>
    <p:sldId id="574" r:id="rId63"/>
    <p:sldId id="575" r:id="rId64"/>
    <p:sldId id="578" r:id="rId65"/>
    <p:sldId id="579" r:id="rId66"/>
    <p:sldId id="496" r:id="rId67"/>
    <p:sldId id="430" r:id="rId68"/>
    <p:sldId id="429" r:id="rId69"/>
    <p:sldId id="591" r:id="rId70"/>
    <p:sldId id="431" r:id="rId71"/>
    <p:sldId id="432" r:id="rId72"/>
    <p:sldId id="433" r:id="rId73"/>
    <p:sldId id="434" r:id="rId74"/>
    <p:sldId id="435" r:id="rId75"/>
    <p:sldId id="440" r:id="rId76"/>
    <p:sldId id="441" r:id="rId77"/>
    <p:sldId id="592" r:id="rId78"/>
    <p:sldId id="437" r:id="rId79"/>
    <p:sldId id="436" r:id="rId80"/>
    <p:sldId id="590" r:id="rId81"/>
    <p:sldId id="527" r:id="rId82"/>
    <p:sldId id="542" r:id="rId83"/>
    <p:sldId id="597" r:id="rId84"/>
    <p:sldId id="543" r:id="rId85"/>
    <p:sldId id="539" r:id="rId86"/>
    <p:sldId id="609" r:id="rId87"/>
    <p:sldId id="541" r:id="rId88"/>
    <p:sldId id="598" r:id="rId89"/>
    <p:sldId id="485" r:id="rId90"/>
    <p:sldId id="484" r:id="rId91"/>
    <p:sldId id="487" r:id="rId92"/>
    <p:sldId id="486" r:id="rId93"/>
    <p:sldId id="488" r:id="rId94"/>
    <p:sldId id="593" r:id="rId95"/>
    <p:sldId id="594" r:id="rId96"/>
    <p:sldId id="595" r:id="rId97"/>
    <p:sldId id="596" r:id="rId98"/>
    <p:sldId id="490" r:id="rId99"/>
    <p:sldId id="508" r:id="rId100"/>
    <p:sldId id="509" r:id="rId101"/>
    <p:sldId id="510" r:id="rId102"/>
    <p:sldId id="512" r:id="rId103"/>
    <p:sldId id="513" r:id="rId104"/>
    <p:sldId id="514" r:id="rId105"/>
    <p:sldId id="515" r:id="rId106"/>
    <p:sldId id="516" r:id="rId107"/>
    <p:sldId id="517" r:id="rId108"/>
    <p:sldId id="519" r:id="rId109"/>
    <p:sldId id="522" r:id="rId110"/>
    <p:sldId id="610" r:id="rId111"/>
    <p:sldId id="495" r:id="rId112"/>
    <p:sldId id="524" r:id="rId113"/>
    <p:sldId id="525" r:id="rId114"/>
    <p:sldId id="526" r:id="rId115"/>
    <p:sldId id="412" r:id="rId116"/>
    <p:sldId id="413" r:id="rId117"/>
    <p:sldId id="589" r:id="rId118"/>
    <p:sldId id="414" r:id="rId119"/>
    <p:sldId id="415" r:id="rId120"/>
    <p:sldId id="416" r:id="rId121"/>
    <p:sldId id="417" r:id="rId122"/>
    <p:sldId id="580" r:id="rId123"/>
    <p:sldId id="418" r:id="rId124"/>
    <p:sldId id="419" r:id="rId125"/>
    <p:sldId id="420" r:id="rId126"/>
    <p:sldId id="421" r:id="rId127"/>
    <p:sldId id="422" r:id="rId128"/>
    <p:sldId id="423" r:id="rId129"/>
    <p:sldId id="424" r:id="rId130"/>
    <p:sldId id="581" r:id="rId131"/>
    <p:sldId id="425" r:id="rId132"/>
    <p:sldId id="427" r:id="rId133"/>
    <p:sldId id="445" r:id="rId134"/>
    <p:sldId id="600" r:id="rId135"/>
    <p:sldId id="608" r:id="rId136"/>
    <p:sldId id="603" r:id="rId137"/>
    <p:sldId id="606" r:id="rId138"/>
    <p:sldId id="607" r:id="rId139"/>
    <p:sldId id="345" r:id="rId140"/>
  </p:sldIdLst>
  <p:sldSz cx="12192000" cy="6858000"/>
  <p:notesSz cx="6858000" cy="9144000"/>
  <p:embeddedFontLst>
    <p:embeddedFont>
      <p:font typeface="Cascadia Mono" panose="020B0609020000020004" pitchFamily="49" charset="0"/>
      <p:regular r:id="rId142"/>
      <p:bold r:id="rId143"/>
      <p:italic r:id="rId144"/>
      <p:boldItalic r:id="rId145"/>
    </p:embeddedFont>
    <p:embeddedFont>
      <p:font typeface="Consolas" panose="020B0609020204030204" pitchFamily="49" charset="0"/>
      <p:regular r:id="rId146"/>
      <p:bold r:id="rId147"/>
      <p:italic r:id="rId148"/>
      <p:boldItalic r:id="rId149"/>
    </p:embeddedFont>
    <p:embeddedFont>
      <p:font typeface="Open Sans Semibold" panose="020B0706030804020204" pitchFamily="34" charset="0"/>
      <p:bold r:id="rId150"/>
      <p:boldItalic r:id="rId151"/>
    </p:embeddedFont>
    <p:embeddedFont>
      <p:font typeface="Roboto Condensed" panose="02000000000000000000" pitchFamily="2" charset="0"/>
      <p:regular r:id="rId152"/>
      <p:bold r:id="rId153"/>
      <p:italic r:id="rId154"/>
      <p:boldItalic r:id="rId155"/>
    </p:embeddedFont>
    <p:embeddedFont>
      <p:font typeface="Roboto Condensed Light" panose="02000000000000000000" pitchFamily="2" charset="0"/>
      <p:regular r:id="rId156"/>
      <p:italic r:id="rId157"/>
    </p:embeddedFont>
    <p:embeddedFont>
      <p:font typeface="Segoe UI" panose="020B0502040204020203" pitchFamily="34" charset="0"/>
      <p:regular r:id="rId158"/>
      <p:bold r:id="rId159"/>
      <p:italic r:id="rId160"/>
      <p:boldItalic r:id="rId161"/>
    </p:embeddedFont>
    <p:embeddedFont>
      <p:font typeface="Wingdings 2" panose="05020102010507070707" pitchFamily="18" charset="2"/>
      <p:regular r:id="rId162"/>
    </p:embeddedFont>
    <p:embeddedFont>
      <p:font typeface="Wingdings 3" panose="05040102010807070707" pitchFamily="18" charset="2"/>
      <p:regular r:id="rId1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YbkXpCTMeDgRh3w3eKzmpA==" hashData="yPVkiOk+9fgq8RMWdEcY5XCajctrijIqqVtnCPeHgVJ+F4Kt0fFo5umOeNLsS29/T0YKijvtN6KZgkdZ1Utw4g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1B92"/>
    <a:srgbClr val="000000"/>
    <a:srgbClr val="B71B1C"/>
    <a:srgbClr val="212121"/>
    <a:srgbClr val="F54337"/>
    <a:srgbClr val="673BB7"/>
    <a:srgbClr val="607D8B"/>
    <a:srgbClr val="ED524F"/>
    <a:srgbClr val="D81A60"/>
    <a:srgbClr val="890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13" autoAdjust="0"/>
    <p:restoredTop sz="94660"/>
  </p:normalViewPr>
  <p:slideViewPr>
    <p:cSldViewPr snapToGrid="0">
      <p:cViewPr varScale="1">
        <p:scale>
          <a:sx n="82" d="100"/>
          <a:sy n="82" d="100"/>
        </p:scale>
        <p:origin x="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8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8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9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9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4.fntdata"/><Relationship Id="rId161" Type="http://schemas.openxmlformats.org/officeDocument/2006/relationships/font" Target="fonts/font20.fntdata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0.fntdata"/><Relationship Id="rId156" Type="http://schemas.openxmlformats.org/officeDocument/2006/relationships/font" Target="fonts/font15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openxmlformats.org/officeDocument/2006/relationships/font" Target="fonts/font5.fntdata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2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.fntdata"/><Relationship Id="rId163" Type="http://schemas.openxmlformats.org/officeDocument/2006/relationships/font" Target="fonts/font2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2.fntdata"/><Relationship Id="rId148" Type="http://schemas.openxmlformats.org/officeDocument/2006/relationships/font" Target="fonts/font7.fntdata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3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3.fntdata"/><Relationship Id="rId90" Type="http://schemas.openxmlformats.org/officeDocument/2006/relationships/slide" Target="slides/slide89.xml"/><Relationship Id="rId165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0F8144-EA65-47B8-9E1C-CB2846CCEC3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D3B2D0-4F64-4903-A9C1-811C0A89D673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kern="1500" baseline="0" dirty="0"/>
            <a:t>Single Inheritance</a:t>
          </a:r>
        </a:p>
      </dgm:t>
    </dgm:pt>
    <dgm:pt modelId="{E7B9E76B-5029-434B-A0FF-ECAF13A765B3}" type="parTrans" cxnId="{5199FA3E-DDCE-4E9E-914B-A51403DCD4AA}">
      <dgm:prSet/>
      <dgm:spPr/>
      <dgm:t>
        <a:bodyPr/>
        <a:lstStyle/>
        <a:p>
          <a:endParaRPr lang="en-US"/>
        </a:p>
      </dgm:t>
    </dgm:pt>
    <dgm:pt modelId="{D481E33A-03E9-40F1-9B60-353C3D5682BD}" type="sibTrans" cxnId="{5199FA3E-DDCE-4E9E-914B-A51403DCD4AA}">
      <dgm:prSet/>
      <dgm:spPr/>
      <dgm:t>
        <a:bodyPr/>
        <a:lstStyle/>
        <a:p>
          <a:endParaRPr lang="en-US"/>
        </a:p>
      </dgm:t>
    </dgm:pt>
    <dgm:pt modelId="{B97F1023-CE6F-4B42-B9D7-47D431781FB9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kern="1500" baseline="0" dirty="0"/>
            <a:t>Multi-level Inheritance</a:t>
          </a:r>
          <a:endParaRPr lang="en-US" kern="1500" baseline="0" dirty="0"/>
        </a:p>
      </dgm:t>
    </dgm:pt>
    <dgm:pt modelId="{AFE48987-3C28-4F21-B605-71BBEA7412F3}" type="parTrans" cxnId="{159FAB66-E4D0-4F4E-A73D-518F730C0589}">
      <dgm:prSet/>
      <dgm:spPr/>
      <dgm:t>
        <a:bodyPr/>
        <a:lstStyle/>
        <a:p>
          <a:endParaRPr lang="en-US"/>
        </a:p>
      </dgm:t>
    </dgm:pt>
    <dgm:pt modelId="{0EEF420D-7FF9-40E5-93DC-18382B512F6E}" type="sibTrans" cxnId="{159FAB66-E4D0-4F4E-A73D-518F730C0589}">
      <dgm:prSet/>
      <dgm:spPr/>
      <dgm:t>
        <a:bodyPr/>
        <a:lstStyle/>
        <a:p>
          <a:endParaRPr lang="en-US"/>
        </a:p>
      </dgm:t>
    </dgm:pt>
    <dgm:pt modelId="{04A28AB2-A3D0-4227-848E-F3ECF461A157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b="1" kern="1500" baseline="0" dirty="0"/>
            <a:t>Hierarchical Inheritance</a:t>
          </a:r>
          <a:endParaRPr lang="en-US" kern="1500" baseline="0" dirty="0"/>
        </a:p>
      </dgm:t>
    </dgm:pt>
    <dgm:pt modelId="{DC7D117D-DC4D-4863-80AE-5E5E310DF3B1}" type="parTrans" cxnId="{8670138F-B8D1-4460-8DB4-7CB1D557288F}">
      <dgm:prSet/>
      <dgm:spPr/>
      <dgm:t>
        <a:bodyPr/>
        <a:lstStyle/>
        <a:p>
          <a:endParaRPr lang="en-US"/>
        </a:p>
      </dgm:t>
    </dgm:pt>
    <dgm:pt modelId="{AFAE6F38-6098-471F-BBCE-8FFDB73892CB}" type="sibTrans" cxnId="{8670138F-B8D1-4460-8DB4-7CB1D557288F}">
      <dgm:prSet/>
      <dgm:spPr/>
      <dgm:t>
        <a:bodyPr/>
        <a:lstStyle/>
        <a:p>
          <a:endParaRPr lang="en-US"/>
        </a:p>
      </dgm:t>
    </dgm:pt>
    <dgm:pt modelId="{4DB24A5D-F2C9-4ED8-BE74-D62880358DA2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1" kern="1500" baseline="0" dirty="0"/>
            <a:t>Multiple Inheritance</a:t>
          </a:r>
        </a:p>
      </dgm:t>
    </dgm:pt>
    <dgm:pt modelId="{64D3AC9C-5A0D-43BF-B5F0-26A1D04CF298}" type="parTrans" cxnId="{34FBC34B-24B8-4D1E-A817-1F7997EF8792}">
      <dgm:prSet/>
      <dgm:spPr/>
      <dgm:t>
        <a:bodyPr/>
        <a:lstStyle/>
        <a:p>
          <a:endParaRPr lang="en-US"/>
        </a:p>
      </dgm:t>
    </dgm:pt>
    <dgm:pt modelId="{347F1B80-4801-4E0A-9AF0-D5B61EEF1053}" type="sibTrans" cxnId="{34FBC34B-24B8-4D1E-A817-1F7997EF8792}">
      <dgm:prSet/>
      <dgm:spPr/>
      <dgm:t>
        <a:bodyPr/>
        <a:lstStyle/>
        <a:p>
          <a:endParaRPr lang="en-US"/>
        </a:p>
      </dgm:t>
    </dgm:pt>
    <dgm:pt modelId="{1B5A8DF4-9C09-43F2-876A-91F5196D11C4}">
      <dgm:prSet/>
      <dgm:spPr/>
      <dgm:t>
        <a:bodyPr/>
        <a:lstStyle/>
        <a:p>
          <a:r>
            <a:rPr lang="en-US" b="1" kern="1500" baseline="0" dirty="0"/>
            <a:t>Hybrid Inheritance</a:t>
          </a:r>
        </a:p>
      </dgm:t>
    </dgm:pt>
    <dgm:pt modelId="{6C6E3B57-15C2-4AE2-BA82-FB122FAAEE6D}" type="parTrans" cxnId="{81CD13DC-42CA-4E30-8553-D8B79A18C03B}">
      <dgm:prSet/>
      <dgm:spPr/>
      <dgm:t>
        <a:bodyPr/>
        <a:lstStyle/>
        <a:p>
          <a:endParaRPr lang="en-US"/>
        </a:p>
      </dgm:t>
    </dgm:pt>
    <dgm:pt modelId="{1D26E934-8BFC-4623-99B2-1A74B8E17E41}" type="sibTrans" cxnId="{81CD13DC-42CA-4E30-8553-D8B79A18C03B}">
      <dgm:prSet/>
      <dgm:spPr/>
      <dgm:t>
        <a:bodyPr/>
        <a:lstStyle/>
        <a:p>
          <a:endParaRPr lang="en-US"/>
        </a:p>
      </dgm:t>
    </dgm:pt>
    <dgm:pt modelId="{0143C2AC-F007-46EB-8612-0D093E152A50}" type="pres">
      <dgm:prSet presAssocID="{C70F8144-EA65-47B8-9E1C-CB2846CCEC35}" presName="linearFlow" presStyleCnt="0">
        <dgm:presLayoutVars>
          <dgm:dir/>
          <dgm:resizeHandles val="exact"/>
        </dgm:presLayoutVars>
      </dgm:prSet>
      <dgm:spPr/>
    </dgm:pt>
    <dgm:pt modelId="{F2B71410-0C42-4739-BBFD-49FAF7864894}" type="pres">
      <dgm:prSet presAssocID="{F2D3B2D0-4F64-4903-A9C1-811C0A89D673}" presName="composite" presStyleCnt="0"/>
      <dgm:spPr/>
    </dgm:pt>
    <dgm:pt modelId="{34364E8F-19B0-4159-9AC5-46DCAE158F20}" type="pres">
      <dgm:prSet presAssocID="{F2D3B2D0-4F64-4903-A9C1-811C0A89D673}" presName="imgShp" presStyleLbl="fgImgPlace1" presStyleIdx="0" presStyleCnt="5"/>
      <dgm:spPr>
        <a:solidFill>
          <a:schemeClr val="accent2"/>
        </a:solidFill>
      </dgm:spPr>
    </dgm:pt>
    <dgm:pt modelId="{65517893-6BAB-405A-BB74-33A52A7FEA6A}" type="pres">
      <dgm:prSet presAssocID="{F2D3B2D0-4F64-4903-A9C1-811C0A89D673}" presName="txShp" presStyleLbl="node1" presStyleIdx="0" presStyleCnt="5">
        <dgm:presLayoutVars>
          <dgm:bulletEnabled val="1"/>
        </dgm:presLayoutVars>
      </dgm:prSet>
      <dgm:spPr/>
    </dgm:pt>
    <dgm:pt modelId="{3DC8B2F3-7B79-4E63-9D25-98C50D296CBC}" type="pres">
      <dgm:prSet presAssocID="{D481E33A-03E9-40F1-9B60-353C3D5682BD}" presName="spacing" presStyleCnt="0"/>
      <dgm:spPr/>
    </dgm:pt>
    <dgm:pt modelId="{9C5CEE79-EE9C-4FE5-A3A4-69B70D5801F2}" type="pres">
      <dgm:prSet presAssocID="{B97F1023-CE6F-4B42-B9D7-47D431781FB9}" presName="composite" presStyleCnt="0"/>
      <dgm:spPr/>
    </dgm:pt>
    <dgm:pt modelId="{FA7535ED-DBBC-420A-91B8-6C82570D2B1B}" type="pres">
      <dgm:prSet presAssocID="{B97F1023-CE6F-4B42-B9D7-47D431781FB9}" presName="imgShp" presStyleLbl="fgImgPlace1" presStyleIdx="1" presStyleCnt="5"/>
      <dgm:spPr>
        <a:solidFill>
          <a:schemeClr val="accent3"/>
        </a:solidFill>
      </dgm:spPr>
    </dgm:pt>
    <dgm:pt modelId="{961B2E35-283C-4D43-B158-3955AF193631}" type="pres">
      <dgm:prSet presAssocID="{B97F1023-CE6F-4B42-B9D7-47D431781FB9}" presName="txShp" presStyleLbl="node1" presStyleIdx="1" presStyleCnt="5">
        <dgm:presLayoutVars>
          <dgm:bulletEnabled val="1"/>
        </dgm:presLayoutVars>
      </dgm:prSet>
      <dgm:spPr/>
    </dgm:pt>
    <dgm:pt modelId="{82737D73-01D1-4984-B900-D149564B7069}" type="pres">
      <dgm:prSet presAssocID="{0EEF420D-7FF9-40E5-93DC-18382B512F6E}" presName="spacing" presStyleCnt="0"/>
      <dgm:spPr/>
    </dgm:pt>
    <dgm:pt modelId="{D1961714-4EA6-487B-A0A3-0882F19A701B}" type="pres">
      <dgm:prSet presAssocID="{04A28AB2-A3D0-4227-848E-F3ECF461A157}" presName="composite" presStyleCnt="0"/>
      <dgm:spPr/>
    </dgm:pt>
    <dgm:pt modelId="{7A2F13C7-60A7-4730-B47E-DB94BE352E23}" type="pres">
      <dgm:prSet presAssocID="{04A28AB2-A3D0-4227-848E-F3ECF461A157}" presName="imgShp" presStyleLbl="fgImgPlace1" presStyleIdx="2" presStyleCnt="5"/>
      <dgm:spPr>
        <a:solidFill>
          <a:schemeClr val="bg2">
            <a:lumMod val="50000"/>
          </a:schemeClr>
        </a:solidFill>
      </dgm:spPr>
    </dgm:pt>
    <dgm:pt modelId="{C5C65CEC-913B-4C34-AF40-51100EAD1A9F}" type="pres">
      <dgm:prSet presAssocID="{04A28AB2-A3D0-4227-848E-F3ECF461A157}" presName="txShp" presStyleLbl="node1" presStyleIdx="2" presStyleCnt="5">
        <dgm:presLayoutVars>
          <dgm:bulletEnabled val="1"/>
        </dgm:presLayoutVars>
      </dgm:prSet>
      <dgm:spPr/>
    </dgm:pt>
    <dgm:pt modelId="{96C385E1-482F-4DB0-8C1B-97F969F983DE}" type="pres">
      <dgm:prSet presAssocID="{AFAE6F38-6098-471F-BBCE-8FFDB73892CB}" presName="spacing" presStyleCnt="0"/>
      <dgm:spPr/>
    </dgm:pt>
    <dgm:pt modelId="{B53813AF-FA56-418D-B1C5-0BE40D6B795D}" type="pres">
      <dgm:prSet presAssocID="{4DB24A5D-F2C9-4ED8-BE74-D62880358DA2}" presName="composite" presStyleCnt="0"/>
      <dgm:spPr/>
    </dgm:pt>
    <dgm:pt modelId="{AFEE404D-E7CD-436D-A1BC-79DC45F3D201}" type="pres">
      <dgm:prSet presAssocID="{4DB24A5D-F2C9-4ED8-BE74-D62880358DA2}" presName="imgShp" presStyleLbl="fgImgPlace1" presStyleIdx="3" presStyleCnt="5"/>
      <dgm:spPr>
        <a:solidFill>
          <a:schemeClr val="accent5">
            <a:lumMod val="75000"/>
          </a:schemeClr>
        </a:solidFill>
      </dgm:spPr>
    </dgm:pt>
    <dgm:pt modelId="{91A34CC1-A795-42C3-8A99-59F3B30AEF29}" type="pres">
      <dgm:prSet presAssocID="{4DB24A5D-F2C9-4ED8-BE74-D62880358DA2}" presName="txShp" presStyleLbl="node1" presStyleIdx="3" presStyleCnt="5">
        <dgm:presLayoutVars>
          <dgm:bulletEnabled val="1"/>
        </dgm:presLayoutVars>
      </dgm:prSet>
      <dgm:spPr/>
    </dgm:pt>
    <dgm:pt modelId="{031D17F6-7E10-4F69-A24C-8E8483B19E7C}" type="pres">
      <dgm:prSet presAssocID="{347F1B80-4801-4E0A-9AF0-D5B61EEF1053}" presName="spacing" presStyleCnt="0"/>
      <dgm:spPr/>
    </dgm:pt>
    <dgm:pt modelId="{9B8F490F-4A78-44CD-A49A-8BEED16578C4}" type="pres">
      <dgm:prSet presAssocID="{1B5A8DF4-9C09-43F2-876A-91F5196D11C4}" presName="composite" presStyleCnt="0"/>
      <dgm:spPr/>
    </dgm:pt>
    <dgm:pt modelId="{3F27ABC6-81F6-414F-A8C8-D10E3BDE3DCA}" type="pres">
      <dgm:prSet presAssocID="{1B5A8DF4-9C09-43F2-876A-91F5196D11C4}" presName="imgShp" presStyleLbl="fgImgPlace1" presStyleIdx="4" presStyleCnt="5"/>
      <dgm:spPr>
        <a:solidFill>
          <a:schemeClr val="accent1"/>
        </a:solidFill>
      </dgm:spPr>
    </dgm:pt>
    <dgm:pt modelId="{59606175-9E7F-4B99-989A-6E4E87514607}" type="pres">
      <dgm:prSet presAssocID="{1B5A8DF4-9C09-43F2-876A-91F5196D11C4}" presName="txShp" presStyleLbl="node1" presStyleIdx="4" presStyleCnt="5">
        <dgm:presLayoutVars>
          <dgm:bulletEnabled val="1"/>
        </dgm:presLayoutVars>
      </dgm:prSet>
      <dgm:spPr/>
    </dgm:pt>
  </dgm:ptLst>
  <dgm:cxnLst>
    <dgm:cxn modelId="{EBB00104-ABE0-4EA7-B78D-4A330037AD55}" type="presOf" srcId="{1B5A8DF4-9C09-43F2-876A-91F5196D11C4}" destId="{59606175-9E7F-4B99-989A-6E4E87514607}" srcOrd="0" destOrd="0" presId="urn:microsoft.com/office/officeart/2005/8/layout/vList3"/>
    <dgm:cxn modelId="{AB90351E-F64E-4C1D-A499-D1FBBE4DD644}" type="presOf" srcId="{04A28AB2-A3D0-4227-848E-F3ECF461A157}" destId="{C5C65CEC-913B-4C34-AF40-51100EAD1A9F}" srcOrd="0" destOrd="0" presId="urn:microsoft.com/office/officeart/2005/8/layout/vList3"/>
    <dgm:cxn modelId="{718B1425-D994-49ED-AA68-582C11E70D95}" type="presOf" srcId="{C70F8144-EA65-47B8-9E1C-CB2846CCEC35}" destId="{0143C2AC-F007-46EB-8612-0D093E152A50}" srcOrd="0" destOrd="0" presId="urn:microsoft.com/office/officeart/2005/8/layout/vList3"/>
    <dgm:cxn modelId="{5199FA3E-DDCE-4E9E-914B-A51403DCD4AA}" srcId="{C70F8144-EA65-47B8-9E1C-CB2846CCEC35}" destId="{F2D3B2D0-4F64-4903-A9C1-811C0A89D673}" srcOrd="0" destOrd="0" parTransId="{E7B9E76B-5029-434B-A0FF-ECAF13A765B3}" sibTransId="{D481E33A-03E9-40F1-9B60-353C3D5682BD}"/>
    <dgm:cxn modelId="{159FAB66-E4D0-4F4E-A73D-518F730C0589}" srcId="{C70F8144-EA65-47B8-9E1C-CB2846CCEC35}" destId="{B97F1023-CE6F-4B42-B9D7-47D431781FB9}" srcOrd="1" destOrd="0" parTransId="{AFE48987-3C28-4F21-B605-71BBEA7412F3}" sibTransId="{0EEF420D-7FF9-40E5-93DC-18382B512F6E}"/>
    <dgm:cxn modelId="{34FBC34B-24B8-4D1E-A817-1F7997EF8792}" srcId="{C70F8144-EA65-47B8-9E1C-CB2846CCEC35}" destId="{4DB24A5D-F2C9-4ED8-BE74-D62880358DA2}" srcOrd="3" destOrd="0" parTransId="{64D3AC9C-5A0D-43BF-B5F0-26A1D04CF298}" sibTransId="{347F1B80-4801-4E0A-9AF0-D5B61EEF1053}"/>
    <dgm:cxn modelId="{8670138F-B8D1-4460-8DB4-7CB1D557288F}" srcId="{C70F8144-EA65-47B8-9E1C-CB2846CCEC35}" destId="{04A28AB2-A3D0-4227-848E-F3ECF461A157}" srcOrd="2" destOrd="0" parTransId="{DC7D117D-DC4D-4863-80AE-5E5E310DF3B1}" sibTransId="{AFAE6F38-6098-471F-BBCE-8FFDB73892CB}"/>
    <dgm:cxn modelId="{04DE9798-AA73-4FE6-8085-D273C201838A}" type="presOf" srcId="{4DB24A5D-F2C9-4ED8-BE74-D62880358DA2}" destId="{91A34CC1-A795-42C3-8A99-59F3B30AEF29}" srcOrd="0" destOrd="0" presId="urn:microsoft.com/office/officeart/2005/8/layout/vList3"/>
    <dgm:cxn modelId="{95BBB1AA-15D0-4DEE-8BF8-9B1F1AD4B98E}" type="presOf" srcId="{F2D3B2D0-4F64-4903-A9C1-811C0A89D673}" destId="{65517893-6BAB-405A-BB74-33A52A7FEA6A}" srcOrd="0" destOrd="0" presId="urn:microsoft.com/office/officeart/2005/8/layout/vList3"/>
    <dgm:cxn modelId="{D5A627D5-DEF4-4CE8-91DB-842BC636B7E3}" type="presOf" srcId="{B97F1023-CE6F-4B42-B9D7-47D431781FB9}" destId="{961B2E35-283C-4D43-B158-3955AF193631}" srcOrd="0" destOrd="0" presId="urn:microsoft.com/office/officeart/2005/8/layout/vList3"/>
    <dgm:cxn modelId="{81CD13DC-42CA-4E30-8553-D8B79A18C03B}" srcId="{C70F8144-EA65-47B8-9E1C-CB2846CCEC35}" destId="{1B5A8DF4-9C09-43F2-876A-91F5196D11C4}" srcOrd="4" destOrd="0" parTransId="{6C6E3B57-15C2-4AE2-BA82-FB122FAAEE6D}" sibTransId="{1D26E934-8BFC-4623-99B2-1A74B8E17E41}"/>
    <dgm:cxn modelId="{39B5916C-BC5A-4798-83F3-A6804D708FFD}" type="presParOf" srcId="{0143C2AC-F007-46EB-8612-0D093E152A50}" destId="{F2B71410-0C42-4739-BBFD-49FAF7864894}" srcOrd="0" destOrd="0" presId="urn:microsoft.com/office/officeart/2005/8/layout/vList3"/>
    <dgm:cxn modelId="{345442A3-A6D3-49B0-9594-AE05C149286C}" type="presParOf" srcId="{F2B71410-0C42-4739-BBFD-49FAF7864894}" destId="{34364E8F-19B0-4159-9AC5-46DCAE158F20}" srcOrd="0" destOrd="0" presId="urn:microsoft.com/office/officeart/2005/8/layout/vList3"/>
    <dgm:cxn modelId="{42372858-CA14-4E1A-B168-4D1DA5E3CFE1}" type="presParOf" srcId="{F2B71410-0C42-4739-BBFD-49FAF7864894}" destId="{65517893-6BAB-405A-BB74-33A52A7FEA6A}" srcOrd="1" destOrd="0" presId="urn:microsoft.com/office/officeart/2005/8/layout/vList3"/>
    <dgm:cxn modelId="{E6287B90-6B7B-4FC3-99A6-6A219B2FDEB6}" type="presParOf" srcId="{0143C2AC-F007-46EB-8612-0D093E152A50}" destId="{3DC8B2F3-7B79-4E63-9D25-98C50D296CBC}" srcOrd="1" destOrd="0" presId="urn:microsoft.com/office/officeart/2005/8/layout/vList3"/>
    <dgm:cxn modelId="{1DEACD28-FD13-4307-9798-98A03902777D}" type="presParOf" srcId="{0143C2AC-F007-46EB-8612-0D093E152A50}" destId="{9C5CEE79-EE9C-4FE5-A3A4-69B70D5801F2}" srcOrd="2" destOrd="0" presId="urn:microsoft.com/office/officeart/2005/8/layout/vList3"/>
    <dgm:cxn modelId="{8961AF8F-8CB2-4492-821B-5186EC6243A3}" type="presParOf" srcId="{9C5CEE79-EE9C-4FE5-A3A4-69B70D5801F2}" destId="{FA7535ED-DBBC-420A-91B8-6C82570D2B1B}" srcOrd="0" destOrd="0" presId="urn:microsoft.com/office/officeart/2005/8/layout/vList3"/>
    <dgm:cxn modelId="{55970769-4CE2-437C-801B-F5E38B20504E}" type="presParOf" srcId="{9C5CEE79-EE9C-4FE5-A3A4-69B70D5801F2}" destId="{961B2E35-283C-4D43-B158-3955AF193631}" srcOrd="1" destOrd="0" presId="urn:microsoft.com/office/officeart/2005/8/layout/vList3"/>
    <dgm:cxn modelId="{EF96E0D3-FCFF-49FB-BD0A-20739A49702A}" type="presParOf" srcId="{0143C2AC-F007-46EB-8612-0D093E152A50}" destId="{82737D73-01D1-4984-B900-D149564B7069}" srcOrd="3" destOrd="0" presId="urn:microsoft.com/office/officeart/2005/8/layout/vList3"/>
    <dgm:cxn modelId="{EF1815BB-0A88-492D-B489-F5B27C30E2E8}" type="presParOf" srcId="{0143C2AC-F007-46EB-8612-0D093E152A50}" destId="{D1961714-4EA6-487B-A0A3-0882F19A701B}" srcOrd="4" destOrd="0" presId="urn:microsoft.com/office/officeart/2005/8/layout/vList3"/>
    <dgm:cxn modelId="{AC8DBD14-8FFA-427E-9FBA-7D4213F7B9E1}" type="presParOf" srcId="{D1961714-4EA6-487B-A0A3-0882F19A701B}" destId="{7A2F13C7-60A7-4730-B47E-DB94BE352E23}" srcOrd="0" destOrd="0" presId="urn:microsoft.com/office/officeart/2005/8/layout/vList3"/>
    <dgm:cxn modelId="{11E2709C-BAC1-4F26-B89C-1C6B086C7904}" type="presParOf" srcId="{D1961714-4EA6-487B-A0A3-0882F19A701B}" destId="{C5C65CEC-913B-4C34-AF40-51100EAD1A9F}" srcOrd="1" destOrd="0" presId="urn:microsoft.com/office/officeart/2005/8/layout/vList3"/>
    <dgm:cxn modelId="{D27A94CE-25BE-44D4-8B96-E7669D471435}" type="presParOf" srcId="{0143C2AC-F007-46EB-8612-0D093E152A50}" destId="{96C385E1-482F-4DB0-8C1B-97F969F983DE}" srcOrd="5" destOrd="0" presId="urn:microsoft.com/office/officeart/2005/8/layout/vList3"/>
    <dgm:cxn modelId="{97210DF3-2C4A-469F-80A4-29FD17B0C8CE}" type="presParOf" srcId="{0143C2AC-F007-46EB-8612-0D093E152A50}" destId="{B53813AF-FA56-418D-B1C5-0BE40D6B795D}" srcOrd="6" destOrd="0" presId="urn:microsoft.com/office/officeart/2005/8/layout/vList3"/>
    <dgm:cxn modelId="{1DD3D4C3-1492-4C4E-814D-3E6A22E9A56D}" type="presParOf" srcId="{B53813AF-FA56-418D-B1C5-0BE40D6B795D}" destId="{AFEE404D-E7CD-436D-A1BC-79DC45F3D201}" srcOrd="0" destOrd="0" presId="urn:microsoft.com/office/officeart/2005/8/layout/vList3"/>
    <dgm:cxn modelId="{18390D99-75E3-42C3-B2F6-022F77D049D2}" type="presParOf" srcId="{B53813AF-FA56-418D-B1C5-0BE40D6B795D}" destId="{91A34CC1-A795-42C3-8A99-59F3B30AEF29}" srcOrd="1" destOrd="0" presId="urn:microsoft.com/office/officeart/2005/8/layout/vList3"/>
    <dgm:cxn modelId="{58757707-42AF-47CD-969D-1047D120D98A}" type="presParOf" srcId="{0143C2AC-F007-46EB-8612-0D093E152A50}" destId="{031D17F6-7E10-4F69-A24C-8E8483B19E7C}" srcOrd="7" destOrd="0" presId="urn:microsoft.com/office/officeart/2005/8/layout/vList3"/>
    <dgm:cxn modelId="{C566F297-9771-4311-AB95-3F419AAC28C1}" type="presParOf" srcId="{0143C2AC-F007-46EB-8612-0D093E152A50}" destId="{9B8F490F-4A78-44CD-A49A-8BEED16578C4}" srcOrd="8" destOrd="0" presId="urn:microsoft.com/office/officeart/2005/8/layout/vList3"/>
    <dgm:cxn modelId="{6F1E6A24-F28C-4C5A-BEA7-7E489A49F2E7}" type="presParOf" srcId="{9B8F490F-4A78-44CD-A49A-8BEED16578C4}" destId="{3F27ABC6-81F6-414F-A8C8-D10E3BDE3DCA}" srcOrd="0" destOrd="0" presId="urn:microsoft.com/office/officeart/2005/8/layout/vList3"/>
    <dgm:cxn modelId="{D3F76A50-436F-481C-9663-4F5AB402D69E}" type="presParOf" srcId="{9B8F490F-4A78-44CD-A49A-8BEED16578C4}" destId="{59606175-9E7F-4B99-989A-6E4E8751460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17893-6BAB-405A-BB74-33A52A7FEA6A}">
      <dsp:nvSpPr>
        <dsp:cNvPr id="0" name=""/>
        <dsp:cNvSpPr/>
      </dsp:nvSpPr>
      <dsp:spPr>
        <a:xfrm rot="10800000">
          <a:off x="1940992" y="1044"/>
          <a:ext cx="6912054" cy="799944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753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500" baseline="0" dirty="0"/>
            <a:t>Single Inheritance</a:t>
          </a:r>
        </a:p>
      </dsp:txBody>
      <dsp:txXfrm rot="10800000">
        <a:off x="2140978" y="1044"/>
        <a:ext cx="6712068" cy="799944"/>
      </dsp:txXfrm>
    </dsp:sp>
    <dsp:sp modelId="{34364E8F-19B0-4159-9AC5-46DCAE158F20}">
      <dsp:nvSpPr>
        <dsp:cNvPr id="0" name=""/>
        <dsp:cNvSpPr/>
      </dsp:nvSpPr>
      <dsp:spPr>
        <a:xfrm>
          <a:off x="1541020" y="1044"/>
          <a:ext cx="799944" cy="799944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1B2E35-283C-4D43-B158-3955AF193631}">
      <dsp:nvSpPr>
        <dsp:cNvPr id="0" name=""/>
        <dsp:cNvSpPr/>
      </dsp:nvSpPr>
      <dsp:spPr>
        <a:xfrm rot="10800000">
          <a:off x="1940992" y="1039778"/>
          <a:ext cx="6912054" cy="799944"/>
        </a:xfrm>
        <a:prstGeom prst="homePlat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753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500" baseline="0" dirty="0"/>
            <a:t>Multi-level Inheritance</a:t>
          </a:r>
          <a:endParaRPr lang="en-US" sz="3700" kern="1500" baseline="0" dirty="0"/>
        </a:p>
      </dsp:txBody>
      <dsp:txXfrm rot="10800000">
        <a:off x="2140978" y="1039778"/>
        <a:ext cx="6712068" cy="799944"/>
      </dsp:txXfrm>
    </dsp:sp>
    <dsp:sp modelId="{FA7535ED-DBBC-420A-91B8-6C82570D2B1B}">
      <dsp:nvSpPr>
        <dsp:cNvPr id="0" name=""/>
        <dsp:cNvSpPr/>
      </dsp:nvSpPr>
      <dsp:spPr>
        <a:xfrm>
          <a:off x="1541020" y="1039778"/>
          <a:ext cx="799944" cy="799944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C65CEC-913B-4C34-AF40-51100EAD1A9F}">
      <dsp:nvSpPr>
        <dsp:cNvPr id="0" name=""/>
        <dsp:cNvSpPr/>
      </dsp:nvSpPr>
      <dsp:spPr>
        <a:xfrm rot="10800000">
          <a:off x="1940992" y="2078512"/>
          <a:ext cx="6912054" cy="799944"/>
        </a:xfrm>
        <a:prstGeom prst="homePlate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753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500" baseline="0" dirty="0"/>
            <a:t>Hierarchical Inheritance</a:t>
          </a:r>
          <a:endParaRPr lang="en-US" sz="3700" kern="1500" baseline="0" dirty="0"/>
        </a:p>
      </dsp:txBody>
      <dsp:txXfrm rot="10800000">
        <a:off x="2140978" y="2078512"/>
        <a:ext cx="6712068" cy="799944"/>
      </dsp:txXfrm>
    </dsp:sp>
    <dsp:sp modelId="{7A2F13C7-60A7-4730-B47E-DB94BE352E23}">
      <dsp:nvSpPr>
        <dsp:cNvPr id="0" name=""/>
        <dsp:cNvSpPr/>
      </dsp:nvSpPr>
      <dsp:spPr>
        <a:xfrm>
          <a:off x="1541020" y="2078512"/>
          <a:ext cx="799944" cy="799944"/>
        </a:xfrm>
        <a:prstGeom prst="ellipse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A34CC1-A795-42C3-8A99-59F3B30AEF29}">
      <dsp:nvSpPr>
        <dsp:cNvPr id="0" name=""/>
        <dsp:cNvSpPr/>
      </dsp:nvSpPr>
      <dsp:spPr>
        <a:xfrm rot="10800000">
          <a:off x="1940992" y="3117246"/>
          <a:ext cx="6912054" cy="799944"/>
        </a:xfrm>
        <a:prstGeom prst="homePlat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753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500" baseline="0" dirty="0"/>
            <a:t>Multiple Inheritance</a:t>
          </a:r>
        </a:p>
      </dsp:txBody>
      <dsp:txXfrm rot="10800000">
        <a:off x="2140978" y="3117246"/>
        <a:ext cx="6712068" cy="799944"/>
      </dsp:txXfrm>
    </dsp:sp>
    <dsp:sp modelId="{AFEE404D-E7CD-436D-A1BC-79DC45F3D201}">
      <dsp:nvSpPr>
        <dsp:cNvPr id="0" name=""/>
        <dsp:cNvSpPr/>
      </dsp:nvSpPr>
      <dsp:spPr>
        <a:xfrm>
          <a:off x="1541020" y="3117246"/>
          <a:ext cx="799944" cy="799944"/>
        </a:xfrm>
        <a:prstGeom prst="ellips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606175-9E7F-4B99-989A-6E4E87514607}">
      <dsp:nvSpPr>
        <dsp:cNvPr id="0" name=""/>
        <dsp:cNvSpPr/>
      </dsp:nvSpPr>
      <dsp:spPr>
        <a:xfrm rot="10800000">
          <a:off x="1940992" y="4155981"/>
          <a:ext cx="6912054" cy="79994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753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500" baseline="0" dirty="0"/>
            <a:t>Hybrid Inheritance</a:t>
          </a:r>
        </a:p>
      </dsp:txBody>
      <dsp:txXfrm rot="10800000">
        <a:off x="2140978" y="4155981"/>
        <a:ext cx="6712068" cy="799944"/>
      </dsp:txXfrm>
    </dsp:sp>
    <dsp:sp modelId="{3F27ABC6-81F6-414F-A8C8-D10E3BDE3DCA}">
      <dsp:nvSpPr>
        <dsp:cNvPr id="0" name=""/>
        <dsp:cNvSpPr/>
      </dsp:nvSpPr>
      <dsp:spPr>
        <a:xfrm>
          <a:off x="1541020" y="4155981"/>
          <a:ext cx="799944" cy="79994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8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jpeg"/></Relationships>
</file>

<file path=ppt/slideLayouts/_rels/slideLayout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19.jpeg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0677938" y="6350844"/>
            <a:ext cx="1339023" cy="407045"/>
            <a:chOff x="10721798" y="852808"/>
            <a:chExt cx="1339023" cy="40704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Darshan</a:t>
            </a:r>
            <a:r>
              <a:rPr lang="en-US" sz="1600" dirty="0"/>
              <a:t>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808333" y="87380"/>
            <a:ext cx="2592372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38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808333" y="87380"/>
            <a:ext cx="2592372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27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https://cdn5.vectorstock.com/i/1000x1000/21/59/dbms-database-management-system-computer-data-vector-8212159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t="9689" r="5315" b="18089"/>
          <a:stretch/>
        </p:blipFill>
        <p:spPr bwMode="auto">
          <a:xfrm>
            <a:off x="8407803" y="2089594"/>
            <a:ext cx="2880000" cy="26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Darshan</a:t>
            </a:r>
            <a:r>
              <a:rPr lang="en-US" sz="1600" dirty="0"/>
              <a:t>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BE6AF3-7C05-4B7C-831E-038095D82C0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216" y="1899415"/>
            <a:ext cx="3604512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10150094" y="861192"/>
            <a:ext cx="1910727" cy="741362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Firoz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21CS05101 (DBMS)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of DBMS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131180" y="6604000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Madhuresh R Fichadiya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5161844" cy="25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#2305CS311 (Web Programming using .NET)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C# Fundamentals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131180" y="5712647"/>
            <a:ext cx="1910727" cy="741362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Firoz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21CS05101(DBMS)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of DBMS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0677938" y="6350844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105840"/>
            <a:ext cx="1649043" cy="501287"/>
            <a:chOff x="10721798" y="852808"/>
            <a:chExt cx="1339023" cy="4070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27313" y="5993448"/>
            <a:ext cx="1649043" cy="501287"/>
            <a:chOff x="10721798" y="852808"/>
            <a:chExt cx="1339023" cy="4070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3" r:id="rId10"/>
    <p:sldLayoutId id="2147483692" r:id="rId11"/>
    <p:sldLayoutId id="2147483691" r:id="rId12"/>
    <p:sldLayoutId id="2147483674" r:id="rId13"/>
    <p:sldLayoutId id="2147483676" r:id="rId14"/>
    <p:sldLayoutId id="2147483677" r:id="rId15"/>
    <p:sldLayoutId id="2147483678" r:id="rId16"/>
    <p:sldLayoutId id="2147483679" r:id="rId17"/>
    <p:sldLayoutId id="2147483681" r:id="rId18"/>
    <p:sldLayoutId id="2147483683" r:id="rId19"/>
    <p:sldLayoutId id="2147483682" r:id="rId20"/>
    <p:sldLayoutId id="2147483684" r:id="rId21"/>
    <p:sldLayoutId id="2147483685" r:id="rId22"/>
    <p:sldLayoutId id="2147483686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F305CB-DBE2-45D5-8D0B-92106F27C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992436"/>
          </a:xfrm>
        </p:spPr>
        <p:txBody>
          <a:bodyPr/>
          <a:lstStyle/>
          <a:p>
            <a:r>
              <a:rPr lang="en-US" sz="4800" b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Unit-1</a:t>
            </a:r>
            <a:r>
              <a:rPr lang="en-US"/>
              <a:t> </a:t>
            </a:r>
            <a:br>
              <a:rPr lang="en-US"/>
            </a:br>
            <a:r>
              <a:rPr lang="en-US">
                <a:effectLst/>
              </a:rPr>
              <a:t>C# </a:t>
            </a:r>
            <a:r>
              <a:rPr lang="en-US" sz="4400">
                <a:effectLst/>
              </a:rPr>
              <a:t>(C-Sharp)</a:t>
            </a:r>
            <a:br>
              <a:rPr lang="en-US" sz="4400">
                <a:effectLst/>
              </a:rPr>
            </a:br>
            <a:r>
              <a:rPr lang="en-US">
                <a:effectLst/>
              </a:rPr>
              <a:t>Fundamentals</a:t>
            </a:r>
            <a:endParaRPr lang="en-US" dirty="0">
              <a:effectLst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madhuresh.fichadiya@darshan.ac.in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8866961282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840480" cy="290081"/>
          </a:xfrm>
        </p:spPr>
        <p:txBody>
          <a:bodyPr/>
          <a:lstStyle/>
          <a:p>
            <a:r>
              <a:rPr lang="en-US"/>
              <a:t>Computer Science &amp; Engineering Department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 algn="l" rtl="0" eaLnBrk="1" latinLnBrk="0" hangingPunct="1">
              <a:lnSpc>
                <a:spcPct val="90000"/>
              </a:lnSpc>
            </a:pPr>
            <a:r>
              <a:rPr lang="en-US" sz="1800" b="1" kern="1200">
                <a:gradFill>
                  <a:gsLst>
                    <a:gs pos="10000">
                      <a:srgbClr val="5C2321"/>
                    </a:gs>
                    <a:gs pos="100000">
                      <a:srgbClr val="B84742"/>
                    </a:gs>
                  </a:gsLst>
                  <a:lin ang="0" scaled="1"/>
                </a:gradFill>
                <a:effectLst/>
                <a:latin typeface="Roboto Condensed" panose="02000000000000000000" pitchFamily="2" charset="0"/>
                <a:ea typeface="+mn-ea"/>
                <a:cs typeface="+mn-cs"/>
              </a:rPr>
              <a:t>Prof. Madhuresh R Fichadiya</a:t>
            </a:r>
            <a:endParaRPr lang="en-IN" dirty="0">
              <a:effectLst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Web Programming using .NET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r>
              <a:rPr lang="en-US" dirty="0"/>
              <a:t>#2305CS311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1600834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Namespace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4107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modifiers are keywords used to specify the declared accessibility of a member or a type.	</a:t>
            </a:r>
          </a:p>
          <a:p>
            <a:r>
              <a:rPr lang="en-US" b="1" dirty="0"/>
              <a:t>Why to use access modifiers?</a:t>
            </a:r>
          </a:p>
          <a:p>
            <a:pPr lvl="1"/>
            <a:r>
              <a:rPr lang="en-US" dirty="0"/>
              <a:t>Access modifiers are an </a:t>
            </a:r>
            <a:r>
              <a:rPr lang="en-US" b="1" dirty="0"/>
              <a:t>integral part</a:t>
            </a:r>
            <a:r>
              <a:rPr lang="en-US" dirty="0"/>
              <a:t> of object-oriented programming. </a:t>
            </a:r>
          </a:p>
          <a:p>
            <a:pPr lvl="1"/>
            <a:r>
              <a:rPr lang="en-US" dirty="0"/>
              <a:t>They support the concept of encapsulation, </a:t>
            </a:r>
            <a:r>
              <a:rPr lang="en-US" b="1" dirty="0"/>
              <a:t>which promotes the idea of hiding functionality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Access modifiers allow you to define </a:t>
            </a:r>
            <a:r>
              <a:rPr lang="en-US" b="1" dirty="0"/>
              <a:t>who does or doesn't have access to certain features</a:t>
            </a:r>
            <a:r>
              <a:rPr lang="en-US" dirty="0"/>
              <a:t>.</a:t>
            </a:r>
          </a:p>
          <a:p>
            <a:r>
              <a:rPr lang="en-US" dirty="0"/>
              <a:t>In C# Modifiers can be divided in four categories.</a:t>
            </a:r>
          </a:p>
          <a:p>
            <a:pPr lvl="1"/>
            <a:r>
              <a:rPr lang="en-US" dirty="0"/>
              <a:t>Public</a:t>
            </a:r>
          </a:p>
          <a:p>
            <a:pPr lvl="1"/>
            <a:r>
              <a:rPr lang="en-US" dirty="0"/>
              <a:t>Private</a:t>
            </a:r>
          </a:p>
          <a:p>
            <a:pPr lvl="1"/>
            <a:r>
              <a:rPr lang="en-US" dirty="0"/>
              <a:t>Protected</a:t>
            </a:r>
          </a:p>
          <a:p>
            <a:pPr lvl="1"/>
            <a:r>
              <a:rPr lang="en-US" dirty="0"/>
              <a:t>Internal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Modifier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252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members are accessible anywhere in program or application.</a:t>
            </a:r>
          </a:p>
          <a:p>
            <a:r>
              <a:rPr lang="en-US" dirty="0"/>
              <a:t>Public access is the most permissive access level. </a:t>
            </a:r>
          </a:p>
          <a:p>
            <a:r>
              <a:rPr lang="en-US" dirty="0"/>
              <a:t>There are no restrictions on accessing public members.</a:t>
            </a:r>
          </a:p>
          <a:p>
            <a:r>
              <a:rPr lang="en-US" dirty="0"/>
              <a:t>The </a:t>
            </a:r>
            <a:r>
              <a:rPr lang="en-US" b="1" dirty="0"/>
              <a:t>public</a:t>
            </a:r>
            <a:r>
              <a:rPr lang="en-US" dirty="0"/>
              <a:t> keyword is used for it.</a:t>
            </a:r>
          </a:p>
          <a:p>
            <a:endParaRPr lang="en-US" dirty="0"/>
          </a:p>
          <a:p>
            <a:r>
              <a:rPr lang="en-US" b="1" dirty="0"/>
              <a:t>Accessibility:</a:t>
            </a:r>
            <a:r>
              <a:rPr lang="en-US" dirty="0"/>
              <a:t> </a:t>
            </a:r>
          </a:p>
          <a:p>
            <a:r>
              <a:rPr lang="en-US" dirty="0"/>
              <a:t>Can be accessed by </a:t>
            </a:r>
          </a:p>
          <a:p>
            <a:pPr lvl="1"/>
            <a:r>
              <a:rPr lang="en-US" dirty="0"/>
              <a:t>Same class</a:t>
            </a:r>
          </a:p>
          <a:p>
            <a:pPr lvl="1"/>
            <a:r>
              <a:rPr lang="en-US" dirty="0"/>
              <a:t>Derived class (same or other project)</a:t>
            </a:r>
          </a:p>
          <a:p>
            <a:pPr lvl="1"/>
            <a:r>
              <a:rPr lang="en-IN" dirty="0"/>
              <a:t>Same assembly (project)</a:t>
            </a:r>
          </a:p>
          <a:p>
            <a:pPr lvl="1"/>
            <a:r>
              <a:rPr lang="en-IN" dirty="0"/>
              <a:t>Different assembly (referencing project)</a:t>
            </a:r>
          </a:p>
          <a:p>
            <a:pPr lvl="1"/>
            <a:r>
              <a:rPr lang="en-US" dirty="0"/>
              <a:t>Any external class or method	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Public Modifier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F10BD22D-91B4-6F1F-1D71-D064FD4E1B7C}"/>
              </a:ext>
            </a:extLst>
          </p:cNvPr>
          <p:cNvSpPr txBox="1">
            <a:spLocks/>
          </p:cNvSpPr>
          <p:nvPr/>
        </p:nvSpPr>
        <p:spPr>
          <a:xfrm>
            <a:off x="5176903" y="3171281"/>
            <a:ext cx="6635652" cy="2557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When  to Use public?</a:t>
            </a:r>
            <a:endParaRPr lang="en-US" dirty="0"/>
          </a:p>
          <a:p>
            <a:pPr lvl="1"/>
            <a:r>
              <a:rPr lang="en-US" dirty="0"/>
              <a:t>When you want a class or member to be reusable across multiple projects or layers (e.g., public class, public API method).</a:t>
            </a:r>
          </a:p>
          <a:p>
            <a:pPr lvl="1"/>
            <a:r>
              <a:rPr lang="en-US" dirty="0"/>
              <a:t>For building </a:t>
            </a:r>
            <a:r>
              <a:rPr lang="en-US" b="1" dirty="0"/>
              <a:t>libraries</a:t>
            </a:r>
            <a:r>
              <a:rPr lang="en-US" dirty="0"/>
              <a:t>, </a:t>
            </a:r>
            <a:r>
              <a:rPr lang="en-US" b="1" dirty="0"/>
              <a:t>shared components</a:t>
            </a:r>
            <a:r>
              <a:rPr lang="en-US" dirty="0"/>
              <a:t>, or </a:t>
            </a:r>
            <a:r>
              <a:rPr lang="en-US" b="1" dirty="0"/>
              <a:t>public APIs</a:t>
            </a:r>
            <a:r>
              <a:rPr lang="en-US" dirty="0"/>
              <a:t>.	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9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Public Modifier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649264" y="1116428"/>
            <a:ext cx="11399861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Demo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Access</a:t>
            </a:r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num1;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Access ob1 =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Access();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//Direct access to public members 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ob1.num1 = 100;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Console.WriteLine(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"Number one value in main {0}"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ob1.num1);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Console.ReadLine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131179" y="1095893"/>
            <a:ext cx="518085" cy="42934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5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7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9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10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15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16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17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18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19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21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131180" y="787244"/>
            <a:ext cx="93562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Example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7235228" y="787244"/>
            <a:ext cx="93562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228" y="1116428"/>
            <a:ext cx="2629699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5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Private members are accessible only within the body or scope of the class or the structure in which they are declared.</a:t>
            </a:r>
          </a:p>
          <a:p>
            <a:r>
              <a:rPr lang="en-US" dirty="0"/>
              <a:t>Private access is the least permissive access level.</a:t>
            </a:r>
          </a:p>
          <a:p>
            <a:r>
              <a:rPr lang="en-US" dirty="0"/>
              <a:t>The </a:t>
            </a:r>
            <a:r>
              <a:rPr lang="en-US" b="1" dirty="0"/>
              <a:t>private</a:t>
            </a:r>
            <a:r>
              <a:rPr lang="en-US" dirty="0"/>
              <a:t> keyword is used for it. </a:t>
            </a:r>
          </a:p>
          <a:p>
            <a:endParaRPr lang="en-US" dirty="0"/>
          </a:p>
          <a:p>
            <a:r>
              <a:rPr lang="en-US" b="1" dirty="0"/>
              <a:t>Accessibility:</a:t>
            </a:r>
            <a:r>
              <a:rPr lang="en-US" dirty="0"/>
              <a:t> </a:t>
            </a:r>
          </a:p>
          <a:p>
            <a:r>
              <a:rPr lang="en-US" dirty="0"/>
              <a:t>Cannot be accessed by </a:t>
            </a:r>
          </a:p>
          <a:p>
            <a:pPr lvl="1"/>
            <a:r>
              <a:rPr lang="en-US" dirty="0"/>
              <a:t>Within the same class</a:t>
            </a:r>
          </a:p>
          <a:p>
            <a:pPr lvl="1"/>
            <a:r>
              <a:rPr lang="en-IN" dirty="0"/>
              <a:t>Within a nested class</a:t>
            </a:r>
            <a:endParaRPr lang="en-US" dirty="0"/>
          </a:p>
          <a:p>
            <a:r>
              <a:rPr lang="en-US" b="1" dirty="0"/>
              <a:t>When  to Use public?</a:t>
            </a:r>
            <a:endParaRPr lang="en-US" dirty="0"/>
          </a:p>
          <a:p>
            <a:pPr lvl="1"/>
            <a:r>
              <a:rPr lang="en-US" dirty="0"/>
              <a:t>To </a:t>
            </a:r>
            <a:r>
              <a:rPr lang="en-US" b="1" dirty="0"/>
              <a:t>encapsulate data</a:t>
            </a:r>
            <a:r>
              <a:rPr lang="en-US" dirty="0"/>
              <a:t> and </a:t>
            </a:r>
            <a:r>
              <a:rPr lang="en-US" b="1" dirty="0"/>
              <a:t>hide implementation details</a:t>
            </a:r>
            <a:r>
              <a:rPr lang="en-US" dirty="0"/>
              <a:t> from external access.</a:t>
            </a:r>
          </a:p>
          <a:p>
            <a:pPr lvl="1"/>
            <a:r>
              <a:rPr lang="en-US" dirty="0"/>
              <a:t>To follow </a:t>
            </a:r>
            <a:r>
              <a:rPr lang="en-US" b="1" dirty="0"/>
              <a:t>OOP principles</a:t>
            </a:r>
            <a:r>
              <a:rPr lang="en-US" dirty="0"/>
              <a:t> like abstraction and information hiding.</a:t>
            </a:r>
          </a:p>
          <a:p>
            <a:pPr lvl="1"/>
            <a:r>
              <a:rPr lang="en-US" dirty="0"/>
              <a:t>To restrict access to methods or data </a:t>
            </a:r>
            <a:r>
              <a:rPr lang="en-US" b="1" dirty="0"/>
              <a:t>only needed inside the class itself</a:t>
            </a:r>
            <a:r>
              <a:rPr lang="en-US" dirty="0"/>
              <a:t>.	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Private Modifier</a:t>
            </a:r>
          </a:p>
        </p:txBody>
      </p:sp>
    </p:spTree>
    <p:extLst>
      <p:ext uri="{BB962C8B-B14F-4D97-AF65-F5344CB8AC3E}">
        <p14:creationId xmlns:p14="http://schemas.microsoft.com/office/powerpoint/2010/main" val="17958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Private Modifier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649264" y="1116428"/>
            <a:ext cx="11399861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Demo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Access</a:t>
            </a:r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num1;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num2;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Access ob1 =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Access();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//Direct access to public members 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ob1.num1 = 100;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//Access to private member is not permitted 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ob1.num2 = 10;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"Number one value in main {0}"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ob1.num1);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.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ReadLine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131179" y="1095893"/>
            <a:ext cx="518085" cy="48936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5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7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9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10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15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16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17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18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19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24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131180" y="787244"/>
            <a:ext cx="93562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Example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66805" y="5414784"/>
            <a:ext cx="5564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'Access.num2' is inaccessible due to its protection level.</a:t>
            </a:r>
          </a:p>
        </p:txBody>
      </p:sp>
      <p:cxnSp>
        <p:nvCxnSpPr>
          <p:cNvPr id="13" name="Elbow Connector 12"/>
          <p:cNvCxnSpPr/>
          <p:nvPr/>
        </p:nvCxnSpPr>
        <p:spPr>
          <a:xfrm rot="10800000">
            <a:off x="4008763" y="4666808"/>
            <a:ext cx="1114567" cy="822276"/>
          </a:xfrm>
          <a:prstGeom prst="bentConnector3">
            <a:avLst>
              <a:gd name="adj1" fmla="val -672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53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 protected member is accessible from within the class in which it is declared and from within any class derived from the class that declared this member.</a:t>
            </a:r>
          </a:p>
          <a:p>
            <a:pPr lvl="0"/>
            <a:r>
              <a:rPr lang="en-US" dirty="0"/>
              <a:t>A protected member of a base class is accessible in a derived class only if the access takes place through the derived class type.</a:t>
            </a:r>
          </a:p>
          <a:p>
            <a:r>
              <a:rPr lang="en-US" dirty="0"/>
              <a:t>The </a:t>
            </a:r>
            <a:r>
              <a:rPr lang="en-US" b="1" dirty="0"/>
              <a:t>protected</a:t>
            </a:r>
            <a:r>
              <a:rPr lang="en-US" dirty="0"/>
              <a:t> keyword is used for it. </a:t>
            </a:r>
          </a:p>
          <a:p>
            <a:r>
              <a:rPr lang="en-US" b="1" dirty="0"/>
              <a:t>Accessibility:</a:t>
            </a:r>
            <a:r>
              <a:rPr lang="en-US" dirty="0"/>
              <a:t> </a:t>
            </a:r>
          </a:p>
          <a:p>
            <a:r>
              <a:rPr lang="en-US" dirty="0"/>
              <a:t>Can be accessed by </a:t>
            </a:r>
          </a:p>
          <a:p>
            <a:pPr lvl="1"/>
            <a:r>
              <a:rPr lang="en-IN" dirty="0"/>
              <a:t>Same class</a:t>
            </a:r>
            <a:endParaRPr lang="en-US" dirty="0"/>
          </a:p>
          <a:p>
            <a:pPr lvl="1"/>
            <a:r>
              <a:rPr lang="en-US" dirty="0"/>
              <a:t>Derived class (same project/assembly and different project/assembly)</a:t>
            </a:r>
          </a:p>
          <a:p>
            <a:r>
              <a:rPr lang="en-US" b="1" dirty="0"/>
              <a:t>When  to Use public?</a:t>
            </a:r>
            <a:endParaRPr lang="en-US" dirty="0"/>
          </a:p>
          <a:p>
            <a:pPr lvl="1"/>
            <a:r>
              <a:rPr lang="en-US" dirty="0"/>
              <a:t>When you want to </a:t>
            </a:r>
            <a:r>
              <a:rPr lang="en-US" b="1" dirty="0"/>
              <a:t>encapsulate data</a:t>
            </a:r>
            <a:r>
              <a:rPr lang="en-US" dirty="0"/>
              <a:t> but </a:t>
            </a:r>
            <a:r>
              <a:rPr lang="en-US" b="1" dirty="0"/>
              <a:t>share it with derived classes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To </a:t>
            </a:r>
            <a:r>
              <a:rPr lang="en-US" b="1" dirty="0"/>
              <a:t>hide implementation</a:t>
            </a:r>
            <a:r>
              <a:rPr lang="en-US" dirty="0"/>
              <a:t> from outside the class hierarchy while supporting </a:t>
            </a:r>
            <a:r>
              <a:rPr lang="en-US" b="1" dirty="0"/>
              <a:t>extension in subclasses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Often used in </a:t>
            </a:r>
            <a:r>
              <a:rPr lang="en-US" b="1" dirty="0"/>
              <a:t>base class templates</a:t>
            </a:r>
            <a:r>
              <a:rPr lang="en-US" dirty="0"/>
              <a:t>, frameworks, or inheritance patterns.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Protected Modifier</a:t>
            </a:r>
          </a:p>
        </p:txBody>
      </p:sp>
    </p:spTree>
    <p:extLst>
      <p:ext uri="{BB962C8B-B14F-4D97-AF65-F5344CB8AC3E}">
        <p14:creationId xmlns:p14="http://schemas.microsoft.com/office/powerpoint/2010/main" val="85463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IN" dirty="0"/>
              <a:t>Protected</a:t>
            </a:r>
            <a:r>
              <a:rPr lang="en-US" dirty="0"/>
              <a:t> Modifier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649264" y="1116428"/>
            <a:ext cx="11399861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Demo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Access</a:t>
            </a:r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protected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num1;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 Access</a:t>
            </a:r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Access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access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Access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program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           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//Access to protected member as it is inherited by derived class.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program.num1 = 20;</a:t>
            </a:r>
          </a:p>
          <a:p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//Can not Access to protected member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access.num1 = 100;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Console.WriteLine(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"Number one value in main {0}"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program.num1);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Console.ReadLine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131179" y="1095893"/>
            <a:ext cx="518085" cy="52937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5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7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9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10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15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16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17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18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19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26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131180" y="787244"/>
            <a:ext cx="93562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Example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45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We can declare a class as internal or its member as internal.</a:t>
            </a:r>
          </a:p>
          <a:p>
            <a:pPr lvl="0"/>
            <a:r>
              <a:rPr lang="en-US" dirty="0"/>
              <a:t>Internal members are accessible only within the same assembly. </a:t>
            </a:r>
            <a:r>
              <a:rPr lang="en-US" b="1" dirty="0">
                <a:solidFill>
                  <a:schemeClr val="accent6"/>
                </a:solidFill>
              </a:rPr>
              <a:t>[Assembly:  An assembly is a compiled unit of code in .NET — like a .</a:t>
            </a:r>
            <a:r>
              <a:rPr lang="en-US" b="1" dirty="0" err="1">
                <a:solidFill>
                  <a:schemeClr val="accent6"/>
                </a:solidFill>
              </a:rPr>
              <a:t>dll</a:t>
            </a:r>
            <a:r>
              <a:rPr lang="en-US" b="1" dirty="0">
                <a:solidFill>
                  <a:schemeClr val="accent6"/>
                </a:solidFill>
              </a:rPr>
              <a:t> or .exe]</a:t>
            </a:r>
          </a:p>
          <a:p>
            <a:pPr lvl="0"/>
            <a:r>
              <a:rPr lang="en-US" dirty="0"/>
              <a:t>In other words, access is limited exclusively to classes defined within the </a:t>
            </a:r>
            <a:r>
              <a:rPr lang="en-US" b="1" dirty="0"/>
              <a:t>current project </a:t>
            </a:r>
            <a:r>
              <a:rPr lang="en-US" dirty="0"/>
              <a:t>assembly.</a:t>
            </a:r>
          </a:p>
          <a:p>
            <a:r>
              <a:rPr lang="en-US" dirty="0"/>
              <a:t>The </a:t>
            </a:r>
            <a:r>
              <a:rPr lang="en-US" b="1" dirty="0"/>
              <a:t>internal</a:t>
            </a:r>
            <a:r>
              <a:rPr lang="en-US" dirty="0"/>
              <a:t> keyword is used for it.</a:t>
            </a:r>
          </a:p>
          <a:p>
            <a:pPr lvl="0"/>
            <a:r>
              <a:rPr lang="en-US" b="1" dirty="0"/>
              <a:t>Accessibility:</a:t>
            </a:r>
          </a:p>
          <a:p>
            <a:pPr lvl="1"/>
            <a:r>
              <a:rPr lang="en-US" dirty="0"/>
              <a:t>The variable or classes that are declared with </a:t>
            </a:r>
            <a:r>
              <a:rPr lang="en-US" b="1" dirty="0"/>
              <a:t>internal</a:t>
            </a:r>
            <a:r>
              <a:rPr lang="en-US" dirty="0"/>
              <a:t> can be access by any member within application. </a:t>
            </a:r>
          </a:p>
          <a:p>
            <a:pPr lvl="1"/>
            <a:r>
              <a:rPr lang="en-US" dirty="0"/>
              <a:t>It is the </a:t>
            </a:r>
            <a:r>
              <a:rPr lang="en-US" b="1" dirty="0"/>
              <a:t>default access specifiers </a:t>
            </a:r>
            <a:r>
              <a:rPr lang="en-US" dirty="0"/>
              <a:t>for a class in C# programming.</a:t>
            </a:r>
          </a:p>
          <a:p>
            <a:r>
              <a:rPr lang="en-US" b="1" dirty="0"/>
              <a:t>When  to Use public?</a:t>
            </a:r>
            <a:endParaRPr lang="en-US" dirty="0"/>
          </a:p>
          <a:p>
            <a:pPr lvl="1"/>
            <a:r>
              <a:rPr lang="en-US" dirty="0"/>
              <a:t>To hide implementation details from external consumers.</a:t>
            </a:r>
          </a:p>
          <a:p>
            <a:pPr lvl="1"/>
            <a:r>
              <a:rPr lang="en-US" dirty="0"/>
              <a:t>To expose functionality only for internal tools, unit tests, or debugging.</a:t>
            </a:r>
          </a:p>
          <a:p>
            <a:pPr lvl="1"/>
            <a:r>
              <a:rPr lang="en-US" dirty="0"/>
              <a:t>When building shared libraries, and you want to protect core components from misuse.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Internal Modifier</a:t>
            </a:r>
          </a:p>
        </p:txBody>
      </p:sp>
    </p:spTree>
    <p:extLst>
      <p:ext uri="{BB962C8B-B14F-4D97-AF65-F5344CB8AC3E}">
        <p14:creationId xmlns:p14="http://schemas.microsoft.com/office/powerpoint/2010/main" val="374304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Internal Modifier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649264" y="1116428"/>
            <a:ext cx="11399861" cy="5293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endParaRPr lang="en-IN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First_Prg</a:t>
            </a:r>
            <a:endParaRPr lang="en-IN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access</a:t>
            </a:r>
            <a:endParaRPr lang="en-IN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300" dirty="0">
                <a:solidFill>
                  <a:srgbClr val="008000"/>
                </a:solidFill>
                <a:latin typeface="Cascadia Mono" panose="020B0609020000020004" pitchFamily="49" charset="0"/>
              </a:rPr>
              <a:t>// String Variable declared as internal</a:t>
            </a:r>
            <a:endParaRPr lang="en-US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name;</a:t>
            </a:r>
          </a:p>
          <a:p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print()</a:t>
            </a:r>
          </a:p>
          <a:p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IN" sz="1300" dirty="0">
                <a:solidFill>
                  <a:srgbClr val="A31515"/>
                </a:solidFill>
                <a:latin typeface="Cascadia Mono" panose="020B0609020000020004" pitchFamily="49" charset="0"/>
              </a:rPr>
              <a:t>"\</a:t>
            </a:r>
            <a:r>
              <a:rPr lang="en-IN" sz="13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nMy</a:t>
            </a:r>
            <a:r>
              <a:rPr lang="en-IN" sz="1300" dirty="0">
                <a:solidFill>
                  <a:srgbClr val="A31515"/>
                </a:solidFill>
                <a:latin typeface="Cascadia Mono" panose="020B0609020000020004" pitchFamily="49" charset="0"/>
              </a:rPr>
              <a:t> name is "</a:t>
            </a:r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+ name);</a:t>
            </a:r>
          </a:p>
          <a:p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IN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IN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IN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access ac = </a:t>
            </a:r>
            <a:r>
              <a:rPr lang="en-IN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access();</a:t>
            </a:r>
          </a:p>
          <a:p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</a:t>
            </a:r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IN" sz="1300" dirty="0">
                <a:solidFill>
                  <a:srgbClr val="A31515"/>
                </a:solidFill>
                <a:latin typeface="Cascadia Mono" panose="020B0609020000020004" pitchFamily="49" charset="0"/>
              </a:rPr>
              <a:t>"Enter your name: "</a:t>
            </a:r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300" dirty="0">
                <a:solidFill>
                  <a:srgbClr val="008000"/>
                </a:solidFill>
                <a:latin typeface="Cascadia Mono" panose="020B0609020000020004" pitchFamily="49" charset="0"/>
              </a:rPr>
              <a:t>// Accepting value in internal variable</a:t>
            </a:r>
            <a:endParaRPr lang="en-IN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ac.name = </a:t>
            </a:r>
            <a:r>
              <a:rPr lang="en-IN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Console.ReadLine</a:t>
            </a:r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ac.print</a:t>
            </a:r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Console.ReadLine</a:t>
            </a:r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IN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131179" y="1095893"/>
            <a:ext cx="518085" cy="52937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5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7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9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10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15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16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17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18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19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26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131180" y="787244"/>
            <a:ext cx="93562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Example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7235228" y="787244"/>
            <a:ext cx="93562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228" y="1116428"/>
            <a:ext cx="3541594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7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 default access level is used if no access modifier is specified in a member declaration. </a:t>
            </a:r>
          </a:p>
          <a:p>
            <a:pPr lvl="0"/>
            <a:r>
              <a:rPr lang="en-US" dirty="0"/>
              <a:t>The following list defines the default access modifier for certain C# types: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Default  Access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31009"/>
              </p:ext>
            </p:extLst>
          </p:nvPr>
        </p:nvGraphicFramePr>
        <p:xfrm>
          <a:off x="609599" y="2001518"/>
          <a:ext cx="1078121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537">
                  <a:extLst>
                    <a:ext uri="{9D8B030D-6E8A-4147-A177-3AD203B41FA5}">
                      <a16:colId xmlns:a16="http://schemas.microsoft.com/office/drawing/2014/main" val="1677394446"/>
                    </a:ext>
                  </a:extLst>
                </a:gridCol>
                <a:gridCol w="8220675">
                  <a:extLst>
                    <a:ext uri="{9D8B030D-6E8A-4147-A177-3AD203B41FA5}">
                      <a16:colId xmlns:a16="http://schemas.microsoft.com/office/drawing/2014/main" val="3860756696"/>
                    </a:ext>
                  </a:extLst>
                </a:gridCol>
              </a:tblGrid>
              <a:tr h="362667">
                <a:tc>
                  <a:txBody>
                    <a:bodyPr/>
                    <a:lstStyle/>
                    <a:p>
                      <a:r>
                        <a:rPr lang="en-US" dirty="0"/>
                        <a:t>C#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221774"/>
                  </a:ext>
                </a:extLst>
              </a:tr>
              <a:tr h="362667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default and only access modifier supported is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787"/>
                  </a:ext>
                </a:extLst>
              </a:tr>
              <a:tr h="634667"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default access for a class is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internal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algn="just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may be explicitly defined using any of the access modifiers.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111007"/>
                  </a:ext>
                </a:extLst>
              </a:tr>
              <a:tr h="634667">
                <a:tc>
                  <a:txBody>
                    <a:bodyPr/>
                    <a:lstStyle/>
                    <a:p>
                      <a:r>
                        <a:rPr lang="en-US" b="1" dirty="0"/>
                        <a:t>Nested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default access for a class is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private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algn="just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may be explicitly defined using any of the access modifiers.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628789"/>
                  </a:ext>
                </a:extLst>
              </a:tr>
              <a:tr h="362667">
                <a:tc>
                  <a:txBody>
                    <a:bodyPr/>
                    <a:lstStyle/>
                    <a:p>
                      <a:r>
                        <a:rPr lang="en-US" b="1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default and only access modifier supported is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.(</a:t>
                      </a:r>
                      <a:r>
                        <a:rPr lang="en-US" dirty="0"/>
                        <a:t>Includes fields, methods, properties, constructors)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329195"/>
                  </a:ext>
                </a:extLst>
              </a:tr>
              <a:tr h="362667">
                <a:tc>
                  <a:txBody>
                    <a:bodyPr/>
                    <a:lstStyle/>
                    <a:p>
                      <a:r>
                        <a:rPr lang="en-IN" b="1" dirty="0"/>
                        <a:t>Class/struct members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default access for a class/struct members is </a:t>
                      </a:r>
                      <a:r>
                        <a:rPr lang="en-IN" b="1" dirty="0"/>
                        <a:t>private.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may be explicitly defined using any of the access modifiers.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38705"/>
                  </a:ext>
                </a:extLst>
              </a:tr>
              <a:tr h="362667">
                <a:tc gridSpan="2">
                  <a:txBody>
                    <a:bodyPr/>
                    <a:lstStyle/>
                    <a:p>
                      <a:pPr algn="just"/>
                      <a:r>
                        <a:rPr lang="en-US" sz="1800" b="1" kern="1200" dirty="0">
                          <a:solidFill>
                            <a:srgbClr val="3449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</a:t>
                      </a:r>
                      <a:r>
                        <a:rPr lang="en-US" sz="18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800" b="1" kern="1200" dirty="0">
                          <a:solidFill>
                            <a:srgbClr val="34495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enumeration</a:t>
                      </a:r>
                      <a:r>
                        <a:rPr lang="en-US" sz="18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members are always </a:t>
                      </a:r>
                      <a:r>
                        <a:rPr lang="en-US" sz="1800" b="1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sz="18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no access modifiers are allowed.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935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F5685-B811-493F-A818-E0523FDD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9575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Namespaces are used in C# to keep </a:t>
            </a:r>
            <a:r>
              <a:rPr lang="en-US" sz="2400" b="1" dirty="0"/>
              <a:t>one set of names separated from another</a:t>
            </a:r>
            <a:r>
              <a:rPr lang="en-US" sz="2400" dirty="0"/>
              <a:t>.</a:t>
            </a:r>
          </a:p>
          <a:p>
            <a:pPr marL="409575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This is done to </a:t>
            </a:r>
            <a:r>
              <a:rPr lang="en-US" sz="2400" b="1" dirty="0"/>
              <a:t>organize the classes </a:t>
            </a:r>
            <a:r>
              <a:rPr lang="en-US" sz="2400" dirty="0"/>
              <a:t>so, that they are easy to handle. </a:t>
            </a:r>
          </a:p>
          <a:p>
            <a:pPr marL="409575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If there are two classes with the same names in different namespaces, they do not conflict with one another</a:t>
            </a:r>
            <a:r>
              <a:rPr lang="en-US" sz="2400" dirty="0"/>
              <a:t>.</a:t>
            </a:r>
          </a:p>
          <a:p>
            <a:pPr marL="409575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The .NET Framework uses namespaces to organize its built-in classes also.</a:t>
            </a:r>
          </a:p>
          <a:p>
            <a:pPr marL="409575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We can say it is a container for classes and namespaces (</a:t>
            </a:r>
            <a:r>
              <a:rPr lang="en-US" i="1" dirty="0"/>
              <a:t>Nested namespaces also allowed</a:t>
            </a:r>
            <a:r>
              <a:rPr lang="en-US" sz="2400" dirty="0"/>
              <a:t>).</a:t>
            </a:r>
          </a:p>
          <a:p>
            <a:pPr marL="409575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There are some built-in namespaces in .NET such as </a:t>
            </a:r>
            <a:r>
              <a:rPr lang="en-US" sz="2400" b="1" dirty="0"/>
              <a:t>System</a:t>
            </a:r>
            <a:r>
              <a:rPr lang="en-US" sz="2400" dirty="0"/>
              <a:t>, </a:t>
            </a:r>
            <a:r>
              <a:rPr lang="en-US" sz="2400" b="1" dirty="0" err="1"/>
              <a:t>System.Linq</a:t>
            </a:r>
            <a:r>
              <a:rPr lang="en-US" sz="2400" dirty="0"/>
              <a:t>, </a:t>
            </a:r>
            <a:r>
              <a:rPr lang="en-US" sz="2400" b="1" dirty="0" err="1"/>
              <a:t>System.Web</a:t>
            </a:r>
            <a:r>
              <a:rPr lang="en-US" sz="2400" dirty="0"/>
              <a:t>, etc. Each </a:t>
            </a:r>
            <a:r>
              <a:rPr lang="en-US" sz="2400" b="1" dirty="0"/>
              <a:t>namespace contains specific related set of classes</a:t>
            </a:r>
            <a:r>
              <a:rPr lang="en-US" sz="2400" dirty="0"/>
              <a:t>.</a:t>
            </a:r>
          </a:p>
          <a:p>
            <a:pPr marL="409575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Namespaces are not mandatory in a C# program, but they do play an important role in writing cleaner codes and managing larger projects.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5437-4426-4472-9F94-FF24FA2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1129532" y="4929135"/>
            <a:ext cx="6285256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namespace_name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define classes here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GB" sz="16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565746" y="4929135"/>
            <a:ext cx="579518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565746" y="4599951"/>
            <a:ext cx="2006004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Example: Namespace</a:t>
            </a:r>
          </a:p>
        </p:txBody>
      </p:sp>
    </p:spTree>
    <p:extLst>
      <p:ext uri="{BB962C8B-B14F-4D97-AF65-F5344CB8AC3E}">
        <p14:creationId xmlns:p14="http://schemas.microsoft.com/office/powerpoint/2010/main" val="273188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  <p:bldP spid="6" grpId="0" animBg="1"/>
      <p:bldP spid="7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61C31DB-0F4B-467D-96B0-BA27D5EA11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7962823"/>
              </p:ext>
            </p:extLst>
          </p:nvPr>
        </p:nvGraphicFramePr>
        <p:xfrm>
          <a:off x="432316" y="911164"/>
          <a:ext cx="11426891" cy="4111900"/>
        </p:xfrm>
        <a:graphic>
          <a:graphicData uri="http://schemas.openxmlformats.org/drawingml/2006/table">
            <a:tbl>
              <a:tblPr/>
              <a:tblGrid>
                <a:gridCol w="1566405">
                  <a:extLst>
                    <a:ext uri="{9D8B030D-6E8A-4147-A177-3AD203B41FA5}">
                      <a16:colId xmlns:a16="http://schemas.microsoft.com/office/drawing/2014/main" val="657906389"/>
                    </a:ext>
                  </a:extLst>
                </a:gridCol>
                <a:gridCol w="1278206">
                  <a:extLst>
                    <a:ext uri="{9D8B030D-6E8A-4147-A177-3AD203B41FA5}">
                      <a16:colId xmlns:a16="http://schemas.microsoft.com/office/drawing/2014/main" val="3831550659"/>
                    </a:ext>
                  </a:extLst>
                </a:gridCol>
                <a:gridCol w="1821271">
                  <a:extLst>
                    <a:ext uri="{9D8B030D-6E8A-4147-A177-3AD203B41FA5}">
                      <a16:colId xmlns:a16="http://schemas.microsoft.com/office/drawing/2014/main" val="2611155073"/>
                    </a:ext>
                  </a:extLst>
                </a:gridCol>
                <a:gridCol w="1499071">
                  <a:extLst>
                    <a:ext uri="{9D8B030D-6E8A-4147-A177-3AD203B41FA5}">
                      <a16:colId xmlns:a16="http://schemas.microsoft.com/office/drawing/2014/main" val="2650137013"/>
                    </a:ext>
                  </a:extLst>
                </a:gridCol>
                <a:gridCol w="1495641">
                  <a:extLst>
                    <a:ext uri="{9D8B030D-6E8A-4147-A177-3AD203B41FA5}">
                      <a16:colId xmlns:a16="http://schemas.microsoft.com/office/drawing/2014/main" val="3508686276"/>
                    </a:ext>
                  </a:extLst>
                </a:gridCol>
                <a:gridCol w="1495641">
                  <a:extLst>
                    <a:ext uri="{9D8B030D-6E8A-4147-A177-3AD203B41FA5}">
                      <a16:colId xmlns:a16="http://schemas.microsoft.com/office/drawing/2014/main" val="3700717324"/>
                    </a:ext>
                  </a:extLst>
                </a:gridCol>
                <a:gridCol w="2270656">
                  <a:extLst>
                    <a:ext uri="{9D8B030D-6E8A-4147-A177-3AD203B41FA5}">
                      <a16:colId xmlns:a16="http://schemas.microsoft.com/office/drawing/2014/main" val="903119062"/>
                    </a:ext>
                  </a:extLst>
                </a:gridCol>
              </a:tblGrid>
              <a:tr h="476763">
                <a:tc>
                  <a:txBody>
                    <a:bodyPr/>
                    <a:lstStyle/>
                    <a:p>
                      <a:r>
                        <a:rPr lang="en-IN" sz="1500" b="1" dirty="0"/>
                        <a:t>Access Modifier</a:t>
                      </a: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 b="1" dirty="0"/>
                        <a:t>Same Class</a:t>
                      </a: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 b="1" dirty="0"/>
                        <a:t>Derived Class</a:t>
                      </a:r>
                    </a:p>
                    <a:p>
                      <a:r>
                        <a:rPr lang="en-IN" sz="1500" b="1" dirty="0"/>
                        <a:t>(Same Assembly)</a:t>
                      </a: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 b="1" dirty="0"/>
                        <a:t>Other Class </a:t>
                      </a:r>
                    </a:p>
                    <a:p>
                      <a:r>
                        <a:rPr lang="en-IN" sz="1500" b="1" dirty="0"/>
                        <a:t>(Same Assembly)</a:t>
                      </a: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 b="1" dirty="0"/>
                        <a:t>Derived Class</a:t>
                      </a:r>
                    </a:p>
                    <a:p>
                      <a:r>
                        <a:rPr lang="en-IN" sz="1500" b="1" dirty="0"/>
                        <a:t>(Other Assembly)</a:t>
                      </a: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 b="1" dirty="0"/>
                        <a:t>Other Class </a:t>
                      </a:r>
                    </a:p>
                    <a:p>
                      <a:r>
                        <a:rPr lang="en-IN" sz="1500" b="1" dirty="0"/>
                        <a:t>(Other Assembly)</a:t>
                      </a: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500" b="1" dirty="0"/>
                        <a:t>Description</a:t>
                      </a: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496323"/>
                  </a:ext>
                </a:extLst>
              </a:tr>
              <a:tr h="429730">
                <a:tc>
                  <a:txBody>
                    <a:bodyPr/>
                    <a:lstStyle/>
                    <a:p>
                      <a:r>
                        <a:rPr lang="en-IN" sz="1500" b="1" dirty="0"/>
                        <a:t>private</a:t>
                      </a: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✅</a:t>
                      </a:r>
                      <a:endParaRPr kumimoji="0" lang="en-IN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endParaRP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❌</a:t>
                      </a:r>
                      <a:endParaRPr lang="en-IN" sz="1500" dirty="0"/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❌</a:t>
                      </a:r>
                      <a:endParaRPr lang="en-IN" sz="1500" dirty="0"/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❌</a:t>
                      </a:r>
                      <a:endParaRPr lang="en-IN" sz="1500" dirty="0"/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❌</a:t>
                      </a:r>
                      <a:endParaRPr lang="en-IN" sz="1500" dirty="0"/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Most restrictive; accessible only within the class.</a:t>
                      </a: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980599"/>
                  </a:ext>
                </a:extLst>
              </a:tr>
              <a:tr h="332064">
                <a:tc>
                  <a:txBody>
                    <a:bodyPr/>
                    <a:lstStyle/>
                    <a:p>
                      <a:r>
                        <a:rPr lang="en-IN" sz="1500" b="1"/>
                        <a:t>protected</a:t>
                      </a: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✅</a:t>
                      </a:r>
                      <a:endParaRPr kumimoji="0" lang="en-IN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endParaRP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✅</a:t>
                      </a:r>
                      <a:endParaRPr kumimoji="0" lang="en-IN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endParaRP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❌</a:t>
                      </a:r>
                      <a:endParaRPr lang="en-IN" sz="1400" dirty="0"/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kumimoji="0" lang="en-IN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❌</a:t>
                      </a:r>
                      <a:endParaRPr lang="en-IN" sz="1500" dirty="0"/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Accessible within the class and derived classes.</a:t>
                      </a: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069254"/>
                  </a:ext>
                </a:extLst>
              </a:tr>
              <a:tr h="332064">
                <a:tc>
                  <a:txBody>
                    <a:bodyPr/>
                    <a:lstStyle/>
                    <a:p>
                      <a:r>
                        <a:rPr lang="en-IN" sz="1500" b="1"/>
                        <a:t>internal</a:t>
                      </a: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✅</a:t>
                      </a:r>
                      <a:endParaRPr kumimoji="0" lang="en-IN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endParaRP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✅</a:t>
                      </a:r>
                      <a:endParaRPr kumimoji="0" lang="en-IN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endParaRP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✅</a:t>
                      </a:r>
                      <a:endParaRPr kumimoji="0" lang="en-IN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endParaRP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❌</a:t>
                      </a:r>
                      <a:endParaRPr lang="en-IN" sz="1600" dirty="0"/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❌</a:t>
                      </a:r>
                      <a:endParaRPr lang="en-IN" sz="1500" dirty="0"/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Accessible within the same assembly only.</a:t>
                      </a: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76452"/>
                  </a:ext>
                </a:extLst>
              </a:tr>
              <a:tr h="475255">
                <a:tc>
                  <a:txBody>
                    <a:bodyPr/>
                    <a:lstStyle/>
                    <a:p>
                      <a:r>
                        <a:rPr lang="en-IN" sz="1500" b="1"/>
                        <a:t>protected internal</a:t>
                      </a: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✅</a:t>
                      </a:r>
                      <a:endParaRPr kumimoji="0" lang="en-IN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endParaRP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✅</a:t>
                      </a:r>
                      <a:endParaRPr lang="en-IN" sz="1500" dirty="0"/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✅</a:t>
                      </a:r>
                      <a:endParaRPr kumimoji="0" lang="en-IN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endParaRP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✅</a:t>
                      </a:r>
                      <a:endParaRPr lang="en-IN" sz="1500" dirty="0"/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❌</a:t>
                      </a:r>
                      <a:endParaRPr lang="en-IN" sz="1500" dirty="0"/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Accessible from same assembly and from derived classes in any assembly.</a:t>
                      </a: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735346"/>
                  </a:ext>
                </a:extLst>
              </a:tr>
              <a:tr h="482483">
                <a:tc>
                  <a:txBody>
                    <a:bodyPr/>
                    <a:lstStyle/>
                    <a:p>
                      <a:r>
                        <a:rPr lang="en-IN" sz="1500" b="1"/>
                        <a:t>private protected</a:t>
                      </a: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✅</a:t>
                      </a:r>
                      <a:endParaRPr kumimoji="0" lang="en-IN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endParaRP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✅</a:t>
                      </a:r>
                      <a:endParaRPr lang="en-IN" sz="1500" dirty="0"/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❌</a:t>
                      </a:r>
                      <a:endParaRPr lang="en-IN" sz="1500" dirty="0"/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❌</a:t>
                      </a:r>
                      <a:endParaRPr lang="en-IN" sz="1500" dirty="0"/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❌</a:t>
                      </a:r>
                      <a:endParaRPr lang="en-IN" sz="1500" dirty="0"/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Accessible within the same class and derived classes in the same assembly only.</a:t>
                      </a: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834725"/>
                  </a:ext>
                </a:extLst>
              </a:tr>
              <a:tr h="619792">
                <a:tc>
                  <a:txBody>
                    <a:bodyPr/>
                    <a:lstStyle/>
                    <a:p>
                      <a:r>
                        <a:rPr lang="en-IN" sz="1500" b="1" dirty="0"/>
                        <a:t>public</a:t>
                      </a: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✅</a:t>
                      </a:r>
                      <a:endParaRPr kumimoji="0" lang="en-IN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endParaRP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✅</a:t>
                      </a:r>
                      <a:endParaRPr kumimoji="0" lang="en-IN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endParaRP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✅</a:t>
                      </a:r>
                      <a:endParaRPr kumimoji="0" lang="en-IN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endParaRP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✅</a:t>
                      </a:r>
                      <a:endParaRPr kumimoji="0" lang="en-IN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endParaRP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✅</a:t>
                      </a:r>
                      <a:endParaRPr kumimoji="0" lang="en-IN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endParaRP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No restriction; accessible from anywhere.</a:t>
                      </a:r>
                    </a:p>
                  </a:txBody>
                  <a:tcPr marL="48619" marR="48619" marT="24309" marB="243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299038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7866A1B-1CF1-6761-8884-57E04625A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Access Modifiers Comparison</a:t>
            </a:r>
          </a:p>
        </p:txBody>
      </p:sp>
    </p:spTree>
    <p:extLst>
      <p:ext uri="{BB962C8B-B14F-4D97-AF65-F5344CB8AC3E}">
        <p14:creationId xmlns:p14="http://schemas.microsoft.com/office/powerpoint/2010/main" val="15719822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Properties</a:t>
            </a:r>
            <a:endParaRPr lang="en-US" sz="3600" i="1" dirty="0">
              <a:gradFill flip="none" rotWithShape="1">
                <a:gsLst>
                  <a:gs pos="10000">
                    <a:schemeClr val="accent6">
                      <a:lumMod val="50000"/>
                    </a:schemeClr>
                  </a:gs>
                  <a:gs pos="100000">
                    <a:schemeClr val="accent6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776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 C#, properties are nothing but natural </a:t>
            </a:r>
            <a:r>
              <a:rPr lang="en-US" b="1" dirty="0"/>
              <a:t>extension of data fields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They are usually known as </a:t>
            </a:r>
            <a:r>
              <a:rPr lang="en-US" b="1" dirty="0"/>
              <a:t>'smart fields' </a:t>
            </a:r>
            <a:r>
              <a:rPr lang="en-US" dirty="0"/>
              <a:t>in C# community.</a:t>
            </a:r>
          </a:p>
          <a:p>
            <a:pPr lvl="0"/>
            <a:r>
              <a:rPr lang="en-US" dirty="0"/>
              <a:t>We know that data encapsulation and hiding are the two fundamental characteristics of any object oriented programming language. </a:t>
            </a:r>
          </a:p>
          <a:p>
            <a:pPr lvl="0"/>
            <a:r>
              <a:rPr lang="en-US" dirty="0"/>
              <a:t>In C#, </a:t>
            </a:r>
            <a:r>
              <a:rPr lang="en-US" b="1" dirty="0"/>
              <a:t>data encapsulation is possible through either classes or structures</a:t>
            </a:r>
            <a:r>
              <a:rPr lang="en-US" dirty="0"/>
              <a:t>.</a:t>
            </a:r>
          </a:p>
          <a:p>
            <a:r>
              <a:rPr lang="en-US" b="1" dirty="0"/>
              <a:t>Properties</a:t>
            </a:r>
            <a:r>
              <a:rPr lang="en-US" dirty="0"/>
              <a:t> are special kind of class member, In properties we use predefined </a:t>
            </a:r>
            <a:r>
              <a:rPr lang="en-US" b="1" dirty="0"/>
              <a:t>Set</a:t>
            </a:r>
            <a:r>
              <a:rPr lang="en-US" dirty="0"/>
              <a:t> and </a:t>
            </a:r>
            <a:r>
              <a:rPr lang="en-US" b="1" dirty="0"/>
              <a:t>Get</a:t>
            </a:r>
            <a:r>
              <a:rPr lang="en-US" dirty="0"/>
              <a:t> method.</a:t>
            </a:r>
          </a:p>
          <a:p>
            <a:r>
              <a:rPr lang="en-US" dirty="0"/>
              <a:t>Usually inside a class, we declare a data field as </a:t>
            </a:r>
            <a:r>
              <a:rPr lang="en-US" b="1" dirty="0"/>
              <a:t>private</a:t>
            </a:r>
            <a:r>
              <a:rPr lang="en-US" dirty="0"/>
              <a:t> and will provide a set of public SET and GET methods to access the data fields.</a:t>
            </a:r>
          </a:p>
          <a:p>
            <a:r>
              <a:rPr lang="en-US" dirty="0"/>
              <a:t>We can </a:t>
            </a:r>
            <a:r>
              <a:rPr lang="en-US" b="1" dirty="0"/>
              <a:t>read, write or change </a:t>
            </a:r>
            <a:r>
              <a:rPr lang="en-US" dirty="0"/>
              <a:t>the </a:t>
            </a:r>
            <a:r>
              <a:rPr lang="en-US" b="1" dirty="0"/>
              <a:t>values</a:t>
            </a:r>
            <a:r>
              <a:rPr lang="en-US" dirty="0"/>
              <a:t> of the </a:t>
            </a:r>
            <a:r>
              <a:rPr lang="en-US" b="1" dirty="0">
                <a:solidFill>
                  <a:schemeClr val="accent6"/>
                </a:solidFill>
              </a:rPr>
              <a:t>private fields</a:t>
            </a:r>
            <a:r>
              <a:rPr lang="en-US" dirty="0"/>
              <a:t>. </a:t>
            </a:r>
          </a:p>
          <a:p>
            <a:r>
              <a:rPr lang="en-US" dirty="0"/>
              <a:t>We cannot access these fields from outside </a:t>
            </a:r>
            <a:r>
              <a:rPr lang="en-US"/>
              <a:t>the class, </a:t>
            </a:r>
            <a:r>
              <a:rPr lang="en-US" dirty="0"/>
              <a:t>but </a:t>
            </a:r>
            <a:r>
              <a:rPr lang="en-US" b="1" dirty="0"/>
              <a:t>we</a:t>
            </a:r>
            <a:r>
              <a:rPr lang="en-US" dirty="0"/>
              <a:t> can accessing these private fields </a:t>
            </a:r>
            <a:r>
              <a:rPr lang="en-US"/>
              <a:t>through </a:t>
            </a:r>
            <a:r>
              <a:rPr lang="en-US" b="1"/>
              <a:t>properties.</a:t>
            </a:r>
            <a:endParaRPr lang="en-US" dirty="0"/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51698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 property is a combination of </a:t>
            </a:r>
            <a:r>
              <a:rPr lang="en-US" b="1" dirty="0"/>
              <a:t>variable and a method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A property is used to provide a flexible way to </a:t>
            </a:r>
            <a:r>
              <a:rPr lang="en-US" b="1" dirty="0"/>
              <a:t>read, write, or change values of a private field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The </a:t>
            </a:r>
            <a:r>
              <a:rPr lang="en-US" b="1" dirty="0"/>
              <a:t>get</a:t>
            </a:r>
            <a:r>
              <a:rPr lang="en-US" dirty="0"/>
              <a:t> method is used to </a:t>
            </a:r>
            <a:r>
              <a:rPr lang="en-US" b="1" dirty="0"/>
              <a:t>return</a:t>
            </a:r>
            <a:r>
              <a:rPr lang="en-US" dirty="0"/>
              <a:t> property value to the user. </a:t>
            </a:r>
          </a:p>
          <a:p>
            <a:pPr lvl="0"/>
            <a:r>
              <a:rPr lang="en-US" dirty="0"/>
              <a:t>The </a:t>
            </a:r>
            <a:r>
              <a:rPr lang="en-US" b="1" dirty="0"/>
              <a:t>set</a:t>
            </a:r>
            <a:r>
              <a:rPr lang="en-US" dirty="0"/>
              <a:t> method  is used to </a:t>
            </a:r>
            <a:r>
              <a:rPr lang="en-US" b="1" dirty="0"/>
              <a:t>assign</a:t>
            </a:r>
            <a:r>
              <a:rPr lang="en-US" dirty="0"/>
              <a:t> a new value to the property.</a:t>
            </a:r>
          </a:p>
          <a:p>
            <a:r>
              <a:rPr lang="en-US" u="sng" dirty="0"/>
              <a:t>Syntax</a:t>
            </a:r>
          </a:p>
          <a:p>
            <a:pPr lvl="0"/>
            <a:endParaRPr lang="en-US" dirty="0"/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Properties Cont..</a:t>
            </a:r>
          </a:p>
        </p:txBody>
      </p:sp>
      <p:sp>
        <p:nvSpPr>
          <p:cNvPr id="5" name="Rectangle 4"/>
          <p:cNvSpPr/>
          <p:nvPr/>
        </p:nvSpPr>
        <p:spPr>
          <a:xfrm>
            <a:off x="464457" y="3265361"/>
            <a:ext cx="7010400" cy="28596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type&gt; &lt;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PropertyName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&gt;;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&lt;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= value;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7580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- Properties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27528" y="863444"/>
            <a:ext cx="4152900" cy="5181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Example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number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Number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number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1600" dirty="0">
                <a:solidFill>
                  <a:schemeClr val="accent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number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sz="1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93530" y="863444"/>
            <a:ext cx="4152900" cy="41148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args)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Example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example =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	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Example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set { }</a:t>
            </a:r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example.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Number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5; 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get { }</a:t>
            </a:r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Console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.WriteLine(example.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Number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en-US" sz="15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93530" y="5130644"/>
            <a:ext cx="4152900" cy="9144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Output : </a:t>
            </a:r>
          </a:p>
          <a:p>
            <a:pPr marL="0" indent="0">
              <a:buNone/>
            </a:pPr>
            <a:r>
              <a:rPr lang="en-US" sz="25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752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Collection Classes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5059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F5685-B811-493F-A818-E0523FDD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 mostly use arrays to </a:t>
            </a:r>
            <a:r>
              <a:rPr lang="en-US" sz="2800" b="1" dirty="0"/>
              <a:t>store and manage data</a:t>
            </a:r>
            <a:r>
              <a:rPr lang="en-US" sz="2800" dirty="0"/>
              <a:t>.</a:t>
            </a:r>
          </a:p>
          <a:p>
            <a:r>
              <a:rPr lang="en-US" sz="2800" dirty="0"/>
              <a:t>However, </a:t>
            </a:r>
            <a:r>
              <a:rPr lang="en-US" sz="2800" b="1" dirty="0"/>
              <a:t>arrays can store a particular type of data, such as integer and characters</a:t>
            </a:r>
            <a:r>
              <a:rPr lang="en-US" sz="2800" dirty="0"/>
              <a:t>.</a:t>
            </a:r>
          </a:p>
          <a:p>
            <a:r>
              <a:rPr lang="en-US" sz="2800" dirty="0"/>
              <a:t>To resolve this issue, the framework introduces the concept of </a:t>
            </a:r>
            <a:r>
              <a:rPr lang="en-US" sz="2800" b="1" dirty="0"/>
              <a:t>collections</a:t>
            </a:r>
            <a:r>
              <a:rPr lang="en-US" sz="2800" dirty="0"/>
              <a:t> for data storage and retrieval, where collection means a </a:t>
            </a:r>
            <a:r>
              <a:rPr lang="en-US" sz="2800" b="1" dirty="0">
                <a:solidFill>
                  <a:schemeClr val="accent6"/>
                </a:solidFill>
              </a:rPr>
              <a:t>group of different types of data</a:t>
            </a:r>
            <a:r>
              <a:rPr lang="en-US" sz="2800" dirty="0"/>
              <a:t>.</a:t>
            </a:r>
          </a:p>
          <a:p>
            <a:r>
              <a:rPr lang="en-US" sz="2800" dirty="0"/>
              <a:t>In arrays, you need to define the number of elements at declaration time (Dynamic Array). </a:t>
            </a:r>
          </a:p>
          <a:p>
            <a:r>
              <a:rPr lang="en-US" sz="2800" dirty="0"/>
              <a:t>But in a collection, </a:t>
            </a:r>
            <a:r>
              <a:rPr lang="en-US" sz="2800" b="1" dirty="0"/>
              <a:t>you don't need to define the size of the collection in advance</a:t>
            </a:r>
            <a:r>
              <a:rPr lang="en-US" sz="2800" dirty="0"/>
              <a:t>.</a:t>
            </a:r>
          </a:p>
          <a:p>
            <a:r>
              <a:rPr lang="en-US" sz="2800" dirty="0"/>
              <a:t>You can add elements or even remove elements from the collection at any point of time.</a:t>
            </a:r>
            <a:endParaRPr lang="en-US" sz="2400" b="1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5437-4426-4472-9F94-FF24FA2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Classes: 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48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655426-554A-367A-3EAB-7988A72F3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/>
              <a:t>System.Collections</a:t>
            </a:r>
            <a:r>
              <a:rPr lang="en-US" b="1" dirty="0"/>
              <a:t> </a:t>
            </a:r>
            <a:r>
              <a:rPr lang="en-US" dirty="0"/>
              <a:t>namespace contains the non-generic collection types and </a:t>
            </a:r>
            <a:r>
              <a:rPr lang="en-US" b="1" dirty="0" err="1"/>
              <a:t>System.Collections.Generic</a:t>
            </a:r>
            <a:r>
              <a:rPr lang="en-US" b="1" dirty="0"/>
              <a:t> </a:t>
            </a:r>
            <a:r>
              <a:rPr lang="en-US" dirty="0"/>
              <a:t>namespace includes generic collection types.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939000-2976-88E8-58AC-8F2A0954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Collections Classes Types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350B3D9-7ABA-46C1-C678-9B1F1AD3A3F9}"/>
              </a:ext>
            </a:extLst>
          </p:cNvPr>
          <p:cNvGraphicFramePr>
            <a:graphicFrameLocks noGrp="1"/>
          </p:cNvGraphicFramePr>
          <p:nvPr/>
        </p:nvGraphicFramePr>
        <p:xfrm>
          <a:off x="488950" y="1691215"/>
          <a:ext cx="6778626" cy="2776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313">
                  <a:extLst>
                    <a:ext uri="{9D8B030D-6E8A-4147-A177-3AD203B41FA5}">
                      <a16:colId xmlns:a16="http://schemas.microsoft.com/office/drawing/2014/main" val="2004159493"/>
                    </a:ext>
                  </a:extLst>
                </a:gridCol>
                <a:gridCol w="3389313">
                  <a:extLst>
                    <a:ext uri="{9D8B030D-6E8A-4147-A177-3AD203B41FA5}">
                      <a16:colId xmlns:a16="http://schemas.microsoft.com/office/drawing/2014/main" val="398016012"/>
                    </a:ext>
                  </a:extLst>
                </a:gridCol>
              </a:tblGrid>
              <a:tr h="396573">
                <a:tc>
                  <a:txBody>
                    <a:bodyPr/>
                    <a:lstStyle/>
                    <a:p>
                      <a:r>
                        <a:rPr lang="en-GB" sz="2000" dirty="0"/>
                        <a:t>Generic Collections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Non-generic Collections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636939"/>
                  </a:ext>
                </a:extLst>
              </a:tr>
              <a:tr h="396573">
                <a:tc>
                  <a:txBody>
                    <a:bodyPr/>
                    <a:lstStyle/>
                    <a:p>
                      <a:r>
                        <a:rPr lang="en-GB" sz="2000" dirty="0"/>
                        <a:t>List&lt;T&gt;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ArrayList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12314"/>
                  </a:ext>
                </a:extLst>
              </a:tr>
              <a:tr h="396573">
                <a:tc>
                  <a:txBody>
                    <a:bodyPr/>
                    <a:lstStyle/>
                    <a:p>
                      <a:r>
                        <a:rPr lang="en-GB" sz="2000" dirty="0"/>
                        <a:t>Dictionary&lt;</a:t>
                      </a:r>
                      <a:r>
                        <a:rPr lang="en-GB" sz="2000" dirty="0" err="1"/>
                        <a:t>TKey,TValue</a:t>
                      </a:r>
                      <a:r>
                        <a:rPr lang="en-GB" sz="200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Bit Array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417325"/>
                  </a:ext>
                </a:extLst>
              </a:tr>
              <a:tr h="396573">
                <a:tc>
                  <a:txBody>
                    <a:bodyPr/>
                    <a:lstStyle/>
                    <a:p>
                      <a:r>
                        <a:rPr lang="en-GB" sz="2000" dirty="0" err="1"/>
                        <a:t>SortedList</a:t>
                      </a:r>
                      <a:r>
                        <a:rPr lang="en-GB" sz="2000" dirty="0"/>
                        <a:t>&lt;</a:t>
                      </a:r>
                      <a:r>
                        <a:rPr lang="en-GB" sz="2000" dirty="0" err="1"/>
                        <a:t>TKey,TValue</a:t>
                      </a:r>
                      <a:r>
                        <a:rPr lang="en-GB" sz="200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SortedList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120258"/>
                  </a:ext>
                </a:extLst>
              </a:tr>
              <a:tr h="396573">
                <a:tc>
                  <a:txBody>
                    <a:bodyPr/>
                    <a:lstStyle/>
                    <a:p>
                      <a:r>
                        <a:rPr lang="en-GB" sz="2000" dirty="0"/>
                        <a:t>Queue&lt;T&gt;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Queue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895355"/>
                  </a:ext>
                </a:extLst>
              </a:tr>
              <a:tr h="396573">
                <a:tc>
                  <a:txBody>
                    <a:bodyPr/>
                    <a:lstStyle/>
                    <a:p>
                      <a:r>
                        <a:rPr lang="en-GB" sz="2000" dirty="0"/>
                        <a:t>Stack&lt;T&gt;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820978"/>
                  </a:ext>
                </a:extLst>
              </a:tr>
              <a:tr h="396573">
                <a:tc>
                  <a:txBody>
                    <a:bodyPr/>
                    <a:lstStyle/>
                    <a:p>
                      <a:r>
                        <a:rPr lang="en-GB" sz="2000" dirty="0" err="1"/>
                        <a:t>Hashset</a:t>
                      </a:r>
                      <a:r>
                        <a:rPr lang="en-GB" sz="2000" dirty="0"/>
                        <a:t>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Hashtable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95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56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.NET Framework provides you a variety of collection classes, which are available in the </a:t>
            </a:r>
            <a:r>
              <a:rPr lang="en-US" sz="2800" b="1" dirty="0" err="1"/>
              <a:t>System.Collections</a:t>
            </a:r>
            <a:r>
              <a:rPr lang="en-US" sz="2800" b="1" dirty="0"/>
              <a:t> </a:t>
            </a:r>
            <a:r>
              <a:rPr lang="en-US" sz="2800" dirty="0"/>
              <a:t>namespace.</a:t>
            </a:r>
          </a:p>
          <a:p>
            <a:r>
              <a:rPr lang="en-US" sz="2800" dirty="0"/>
              <a:t>Most useful collection classes defined are as follows.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b="1" i="1" dirty="0" err="1"/>
              <a:t>ArrayList</a:t>
            </a:r>
            <a:r>
              <a:rPr lang="en-US" sz="2800" b="1" i="1" dirty="0"/>
              <a:t> Class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b="1" i="1" dirty="0"/>
              <a:t>Stack Class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b="1" i="1" dirty="0"/>
              <a:t>Queue Class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b="1" i="1" dirty="0" err="1"/>
              <a:t>Hashtable</a:t>
            </a:r>
            <a:r>
              <a:rPr lang="en-US" sz="2800" b="1" i="1" dirty="0"/>
              <a:t> Class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b="1" i="1" dirty="0" err="1"/>
              <a:t>BitArray</a:t>
            </a:r>
            <a:r>
              <a:rPr lang="en-US" sz="2800" b="1" i="1" dirty="0"/>
              <a:t> Class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Classes (</a:t>
            </a:r>
            <a:r>
              <a:rPr lang="en-GB" sz="3600" dirty="0"/>
              <a:t>Non-generic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5636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an array, the </a:t>
            </a:r>
            <a:r>
              <a:rPr lang="en-US" dirty="0" err="1"/>
              <a:t>ArrayList</a:t>
            </a:r>
            <a:r>
              <a:rPr lang="en-US" dirty="0"/>
              <a:t> class allows you to store and manage multiple elements.</a:t>
            </a:r>
          </a:p>
          <a:p>
            <a:r>
              <a:rPr lang="en-US" dirty="0"/>
              <a:t>Using an arrays, the main problem arises is that their size always remain fixed by the number that you specify when declaring an arrays.</a:t>
            </a:r>
          </a:p>
          <a:p>
            <a:r>
              <a:rPr lang="en-US" dirty="0"/>
              <a:t>In addition, you cannot add or remove items in the middle of array.</a:t>
            </a:r>
          </a:p>
          <a:p>
            <a:r>
              <a:rPr lang="en-US" dirty="0"/>
              <a:t>Also you can not deal with different data types.</a:t>
            </a:r>
          </a:p>
          <a:p>
            <a:r>
              <a:rPr lang="en-US" dirty="0"/>
              <a:t>The solution to these problems is the use of </a:t>
            </a:r>
            <a:r>
              <a:rPr lang="en-US" b="1" dirty="0" err="1"/>
              <a:t>ArrayList</a:t>
            </a:r>
            <a:r>
              <a:rPr lang="en-US" dirty="0"/>
              <a:t> Class, it allocated size dynamically and it gets double after elements value is filled.</a:t>
            </a:r>
          </a:p>
          <a:p>
            <a:r>
              <a:rPr lang="en-US" dirty="0"/>
              <a:t>With the </a:t>
            </a:r>
            <a:r>
              <a:rPr lang="en-US" dirty="0" err="1"/>
              <a:t>ArrayList</a:t>
            </a:r>
            <a:r>
              <a:rPr lang="en-US" dirty="0"/>
              <a:t> class, you can add and remove items from a list of array items from a specified position, and then the array items list automatically resizes itself accordingly.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r>
              <a:rPr lang="en-US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233953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F5685-B811-493F-A818-E0523FDD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namespace </a:t>
            </a:r>
            <a:r>
              <a:rPr lang="en-US" i="1" dirty="0"/>
              <a:t>contains</a:t>
            </a:r>
            <a:r>
              <a:rPr lang="en-US" dirty="0"/>
              <a:t> the </a:t>
            </a:r>
            <a:r>
              <a:rPr lang="en-US" b="1" dirty="0"/>
              <a:t>Student</a:t>
            </a:r>
            <a:r>
              <a:rPr lang="en-US" dirty="0"/>
              <a:t> and </a:t>
            </a:r>
            <a:r>
              <a:rPr lang="en-US" b="1" dirty="0"/>
              <a:t>Course</a:t>
            </a:r>
            <a:r>
              <a:rPr lang="en-US" dirty="0"/>
              <a:t> classes.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5437-4426-4472-9F94-FF24FA2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Cont..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1005707" y="1591825"/>
            <a:ext cx="628525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School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Course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GB" sz="16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441921" y="1591825"/>
            <a:ext cx="579518" cy="30469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441921" y="1262641"/>
            <a:ext cx="2006004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Example: Namespace</a:t>
            </a:r>
          </a:p>
        </p:txBody>
      </p:sp>
    </p:spTree>
    <p:extLst>
      <p:ext uri="{BB962C8B-B14F-4D97-AF65-F5344CB8AC3E}">
        <p14:creationId xmlns:p14="http://schemas.microsoft.com/office/powerpoint/2010/main" val="85590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  <p:bldP spid="6" grpId="0" animBg="1"/>
      <p:bldP spid="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– </a:t>
            </a:r>
            <a:r>
              <a:rPr lang="en-IN" dirty="0" err="1"/>
              <a:t>ArrayList</a:t>
            </a:r>
            <a:r>
              <a:rPr lang="en-IN" dirty="0"/>
              <a:t> Class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938060"/>
            <a:ext cx="4991100" cy="5653240"/>
          </a:xfrm>
          <a:ln>
            <a:solidFill>
              <a:schemeClr val="tx1"/>
            </a:solidFill>
          </a:ln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System.Collections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4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44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MyFirstApp</a:t>
            </a:r>
            <a:endParaRPr lang="en-US" sz="4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4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44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4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44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4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4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4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4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ArrayList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A1 = </a:t>
            </a:r>
            <a:r>
              <a:rPr lang="en-US" sz="4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4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ArrayList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A1.Add(10);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A1.Add(</a:t>
            </a:r>
            <a:r>
              <a:rPr lang="en-US" sz="4400" dirty="0">
                <a:solidFill>
                  <a:srgbClr val="A31515"/>
                </a:solidFill>
                <a:latin typeface="Cascadia Mono" panose="020B0609020000020004" pitchFamily="49" charset="0"/>
              </a:rPr>
              <a:t>"Hello"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A1.Add(</a:t>
            </a:r>
            <a:r>
              <a:rPr lang="en-US" sz="44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4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4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(A1[0]);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4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4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(A1[1]);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4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4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(A1[2]);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4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4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49977" y="938058"/>
            <a:ext cx="3619500" cy="5653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ZapfDingbatsITC" charset="0"/>
              <a:buChar char="✔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448300" y="101917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1469623"/>
            <a:ext cx="2438400" cy="320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4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8" grpId="0" animBg="1"/>
      <p:bldP spid="9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– </a:t>
            </a:r>
            <a:r>
              <a:rPr lang="en-IN" dirty="0" err="1"/>
              <a:t>ArrayList</a:t>
            </a:r>
            <a:r>
              <a:rPr lang="en-IN" dirty="0"/>
              <a:t> Class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4991100" cy="550545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System.Collections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MyFirstApp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ArrayList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A1 =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ArrayList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A1.Add(10); A1.Add(</a:t>
            </a:r>
            <a:r>
              <a:rPr lang="en-US" sz="1000" dirty="0">
                <a:solidFill>
                  <a:srgbClr val="A31515"/>
                </a:solidFill>
                <a:latin typeface="Cascadia Mono" panose="020B0609020000020004" pitchFamily="49" charset="0"/>
              </a:rPr>
              <a:t>"Hello"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 A1.Add(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(A1.Count);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(A1.Contains(10));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000" dirty="0">
                <a:solidFill>
                  <a:srgbClr val="A31515"/>
                </a:solidFill>
                <a:latin typeface="Cascadia Mono" panose="020B0609020000020004" pitchFamily="49" charset="0"/>
              </a:rPr>
              <a:t>"-------------------"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(A1[1]);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A1.RemoveAt(1);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(A1[1]);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311877" y="985684"/>
            <a:ext cx="3619500" cy="551036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ZapfDingbatsITC" charset="0"/>
              <a:buChar char="✔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410200" y="1066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065" y="1507416"/>
            <a:ext cx="2875935" cy="314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1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  <p:bldP spid="13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47892B-7064-37E2-6997-5C822C636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79" y="941460"/>
            <a:ext cx="5722163" cy="5255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EE245F-8E7D-622B-131A-D7703830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– </a:t>
            </a:r>
            <a:r>
              <a:rPr lang="en-IN" dirty="0" err="1"/>
              <a:t>ArrayList</a:t>
            </a:r>
            <a:r>
              <a:rPr lang="en-IN" dirty="0"/>
              <a:t> Class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177D1B-58F5-5D0E-4D7E-02A6DE1B2F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6"/>
          <a:stretch/>
        </p:blipFill>
        <p:spPr>
          <a:xfrm>
            <a:off x="6061064" y="914399"/>
            <a:ext cx="3400900" cy="367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9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stack class represents a last in first out (LIFO) concept.</a:t>
            </a:r>
          </a:p>
          <a:p>
            <a:r>
              <a:rPr lang="en-US" dirty="0"/>
              <a:t>let's take an example. Imagine a stack of books with each book kept on top of each other. </a:t>
            </a:r>
          </a:p>
          <a:p>
            <a:r>
              <a:rPr lang="en-US" dirty="0"/>
              <a:t>The concept of last in first out in the case of books means that only the top most book can be removed from the stack of books.</a:t>
            </a:r>
          </a:p>
          <a:p>
            <a:r>
              <a:rPr lang="en-US" dirty="0"/>
              <a:t>It is not possible to remove a book from between, because then that would disturb the setting of the stack. </a:t>
            </a:r>
          </a:p>
          <a:p>
            <a:r>
              <a:rPr lang="en-US" dirty="0"/>
              <a:t>Hence in C#, the stack also works in the same way.</a:t>
            </a:r>
          </a:p>
          <a:p>
            <a:r>
              <a:rPr lang="en-US" dirty="0"/>
              <a:t>Elements are added to the stack, one on the top of each other.</a:t>
            </a:r>
          </a:p>
          <a:p>
            <a:r>
              <a:rPr lang="en-US" dirty="0"/>
              <a:t>The process of adding an element to the stack is called a </a:t>
            </a:r>
            <a:r>
              <a:rPr lang="en-US" b="1" dirty="0"/>
              <a:t>push</a:t>
            </a:r>
            <a:r>
              <a:rPr lang="en-US" dirty="0"/>
              <a:t> operation.</a:t>
            </a:r>
          </a:p>
          <a:p>
            <a:r>
              <a:rPr lang="en-US" dirty="0"/>
              <a:t>The process of removing an element from the stack is called a </a:t>
            </a:r>
            <a:r>
              <a:rPr lang="en-US" b="1" dirty="0"/>
              <a:t>pop</a:t>
            </a:r>
            <a:r>
              <a:rPr lang="en-US" dirty="0"/>
              <a:t> operation.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Class</a:t>
            </a:r>
          </a:p>
        </p:txBody>
      </p:sp>
    </p:spTree>
    <p:extLst>
      <p:ext uri="{BB962C8B-B14F-4D97-AF65-F5344CB8AC3E}">
        <p14:creationId xmlns:p14="http://schemas.microsoft.com/office/powerpoint/2010/main" val="134888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– Stack Class (Push)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0500" y="838200"/>
            <a:ext cx="6305550" cy="5734050"/>
          </a:xfrm>
          <a:ln>
            <a:solidFill>
              <a:schemeClr val="tx1"/>
            </a:solidFill>
          </a:ln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31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System.Collections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3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31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MyFirstApp</a:t>
            </a:r>
            <a:endParaRPr lang="en-US" sz="3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31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1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3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31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1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1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31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3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3100" dirty="0">
                <a:solidFill>
                  <a:srgbClr val="2B91AF"/>
                </a:solidFill>
                <a:latin typeface="Cascadia Mono" panose="020B0609020000020004" pitchFamily="49" charset="0"/>
              </a:rPr>
              <a:t>Stack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31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100" dirty="0">
                <a:solidFill>
                  <a:srgbClr val="2B91AF"/>
                </a:solidFill>
                <a:latin typeface="Cascadia Mono" panose="020B0609020000020004" pitchFamily="49" charset="0"/>
              </a:rPr>
              <a:t>Stack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3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st.Push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(1);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3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st.Push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(2);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3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st.Push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(3);</a:t>
            </a:r>
          </a:p>
          <a:p>
            <a:pPr marL="0" indent="0">
              <a:buNone/>
            </a:pPr>
            <a:endParaRPr lang="en-US" sz="3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31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foreach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3100" dirty="0">
                <a:solidFill>
                  <a:srgbClr val="2B91AF"/>
                </a:solidFill>
                <a:latin typeface="Cascadia Mono" panose="020B0609020000020004" pitchFamily="49" charset="0"/>
              </a:rPr>
              <a:t>Object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100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3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31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3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3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31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3100" dirty="0">
                <a:solidFill>
                  <a:srgbClr val="A31515"/>
                </a:solidFill>
                <a:latin typeface="Cascadia Mono" panose="020B0609020000020004" pitchFamily="49" charset="0"/>
              </a:rPr>
              <a:t>"Total elements in the stack "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US" sz="3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st.Count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fr-FR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fr-FR" sz="31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fr-FR" sz="3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fr-FR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sz="31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FR" sz="31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Stack</a:t>
            </a:r>
            <a:r>
              <a:rPr lang="fr-FR" sz="3100" dirty="0">
                <a:solidFill>
                  <a:srgbClr val="A31515"/>
                </a:solidFill>
                <a:latin typeface="Cascadia Mono" panose="020B0609020000020004" pitchFamily="49" charset="0"/>
              </a:rPr>
              <a:t> </a:t>
            </a:r>
            <a:r>
              <a:rPr lang="fr-FR" sz="31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contain</a:t>
            </a:r>
            <a:r>
              <a:rPr lang="fr-FR" sz="3100" dirty="0">
                <a:solidFill>
                  <a:srgbClr val="A31515"/>
                </a:solidFill>
                <a:latin typeface="Cascadia Mono" panose="020B0609020000020004" pitchFamily="49" charset="0"/>
              </a:rPr>
              <a:t> </a:t>
            </a:r>
            <a:r>
              <a:rPr lang="fr-FR" sz="31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element</a:t>
            </a:r>
            <a:r>
              <a:rPr lang="fr-FR" sz="3100" dirty="0">
                <a:solidFill>
                  <a:srgbClr val="A31515"/>
                </a:solidFill>
                <a:latin typeface="Cascadia Mono" panose="020B0609020000020004" pitchFamily="49" charset="0"/>
              </a:rPr>
              <a:t> 3? "</a:t>
            </a:r>
            <a:r>
              <a:rPr lang="fr-FR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fr-FR" sz="3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st.Contains</a:t>
            </a:r>
            <a:r>
              <a:rPr lang="fr-FR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(3));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31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3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3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06048" y="842809"/>
            <a:ext cx="3619500" cy="57294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ZapfDingbatsITC" charset="0"/>
              <a:buChar char="✔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686550" y="914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047" y="1364848"/>
            <a:ext cx="3399503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– Stack Class (Pop)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0500" y="990599"/>
            <a:ext cx="4991100" cy="5572125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System.Collections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MyFirstApp</a:t>
            </a:r>
            <a:endParaRPr lang="en-US" sz="9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9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900" dirty="0">
                <a:solidFill>
                  <a:srgbClr val="2B91AF"/>
                </a:solidFill>
                <a:latin typeface="Cascadia Mono" panose="020B0609020000020004" pitchFamily="49" charset="0"/>
              </a:rPr>
              <a:t>Stack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2B91AF"/>
                </a:solidFill>
                <a:latin typeface="Cascadia Mono" panose="020B0609020000020004" pitchFamily="49" charset="0"/>
              </a:rPr>
              <a:t>Stack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st.Push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(1);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st.Push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(2);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st.Push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(3);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st.Pop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9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foreach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900" dirty="0">
                <a:solidFill>
                  <a:srgbClr val="2B91AF"/>
                </a:solidFill>
                <a:latin typeface="Cascadia Mono" panose="020B0609020000020004" pitchFamily="49" charset="0"/>
              </a:rPr>
              <a:t>Object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9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9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9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9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11877" y="985684"/>
            <a:ext cx="3619500" cy="5577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ZapfDingbatsITC" charset="0"/>
              <a:buChar char="✔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10200" y="1066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492" y="1507415"/>
            <a:ext cx="2410108" cy="267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2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Queue class represents a first in first out (FIFO) concept.</a:t>
            </a:r>
          </a:p>
          <a:p>
            <a:r>
              <a:rPr lang="en-US" dirty="0"/>
              <a:t>let's take an example. Imagine a queue of people waiting for the bus.</a:t>
            </a:r>
          </a:p>
          <a:p>
            <a:r>
              <a:rPr lang="en-US" dirty="0"/>
              <a:t>Normally, the first person who enters the queue will be the first person to enter the bus.</a:t>
            </a:r>
          </a:p>
          <a:p>
            <a:r>
              <a:rPr lang="en-US" dirty="0"/>
              <a:t>Similarly, the last person to enter the queue will be the last person to enter into the bus.</a:t>
            </a:r>
          </a:p>
          <a:p>
            <a:r>
              <a:rPr lang="en-US" dirty="0"/>
              <a:t>The process of adding an element to the queue is the </a:t>
            </a:r>
            <a:r>
              <a:rPr lang="en-US" b="1" dirty="0" err="1"/>
              <a:t>Enqueue</a:t>
            </a:r>
            <a:r>
              <a:rPr lang="en-US" dirty="0"/>
              <a:t> operation.</a:t>
            </a:r>
          </a:p>
          <a:p>
            <a:r>
              <a:rPr lang="en-US" dirty="0"/>
              <a:t>The process of removing an element from the queue is the  </a:t>
            </a:r>
            <a:r>
              <a:rPr lang="en-US" b="1" dirty="0" err="1"/>
              <a:t>Dequeue</a:t>
            </a:r>
            <a:r>
              <a:rPr lang="en-US" dirty="0"/>
              <a:t> operation.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Class</a:t>
            </a:r>
          </a:p>
        </p:txBody>
      </p:sp>
    </p:spTree>
    <p:extLst>
      <p:ext uri="{BB962C8B-B14F-4D97-AF65-F5344CB8AC3E}">
        <p14:creationId xmlns:p14="http://schemas.microsoft.com/office/powerpoint/2010/main" val="76829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– Queue Class (</a:t>
            </a:r>
            <a:r>
              <a:rPr lang="en-IN" dirty="0" err="1"/>
              <a:t>Enqueue</a:t>
            </a:r>
            <a:r>
              <a:rPr lang="en-IN" dirty="0"/>
              <a:t>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0500" y="990599"/>
            <a:ext cx="6362700" cy="5553075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System.Collections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MyFirstApp</a:t>
            </a:r>
            <a:endParaRPr lang="en-US" sz="4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4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44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4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4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44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4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4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4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4400" dirty="0">
                <a:solidFill>
                  <a:srgbClr val="2B91AF"/>
                </a:solidFill>
                <a:latin typeface="Cascadia Mono" panose="020B0609020000020004" pitchFamily="49" charset="0"/>
              </a:rPr>
              <a:t>Queue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qt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4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4400" dirty="0">
                <a:solidFill>
                  <a:srgbClr val="2B91AF"/>
                </a:solidFill>
                <a:latin typeface="Cascadia Mono" panose="020B0609020000020004" pitchFamily="49" charset="0"/>
              </a:rPr>
              <a:t>Queue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4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qt.Enqueue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(1);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4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qt.Enqueue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(2);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4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qt.Enqueue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(3);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4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foreach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4400" dirty="0">
                <a:solidFill>
                  <a:srgbClr val="2B91AF"/>
                </a:solidFill>
                <a:latin typeface="Cascadia Mono" panose="020B0609020000020004" pitchFamily="49" charset="0"/>
              </a:rPr>
              <a:t>Object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4400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qt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4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4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4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44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4400" dirty="0">
                <a:solidFill>
                  <a:srgbClr val="A31515"/>
                </a:solidFill>
                <a:latin typeface="Cascadia Mono" panose="020B0609020000020004" pitchFamily="49" charset="0"/>
              </a:rPr>
              <a:t>"Total elements in the queue ="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US" sz="4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qt.Count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 algn="l">
              <a:buNone/>
            </a:pPr>
            <a:r>
              <a:rPr lang="fr-FR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fr-FR" sz="4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fr-FR" sz="4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fr-FR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sz="4400" dirty="0">
                <a:solidFill>
                  <a:srgbClr val="A31515"/>
                </a:solidFill>
                <a:latin typeface="Cascadia Mono" panose="020B0609020000020004" pitchFamily="49" charset="0"/>
              </a:rPr>
              <a:t>"Queue </a:t>
            </a:r>
            <a:r>
              <a:rPr lang="fr-FR" sz="4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contain</a:t>
            </a:r>
            <a:r>
              <a:rPr lang="fr-FR" sz="4400" dirty="0">
                <a:solidFill>
                  <a:srgbClr val="A31515"/>
                </a:solidFill>
                <a:latin typeface="Cascadia Mono" panose="020B0609020000020004" pitchFamily="49" charset="0"/>
              </a:rPr>
              <a:t> </a:t>
            </a:r>
            <a:r>
              <a:rPr lang="fr-FR" sz="4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element</a:t>
            </a:r>
            <a:r>
              <a:rPr lang="fr-FR" sz="4400" dirty="0">
                <a:solidFill>
                  <a:srgbClr val="A31515"/>
                </a:solidFill>
                <a:latin typeface="Cascadia Mono" panose="020B0609020000020004" pitchFamily="49" charset="0"/>
              </a:rPr>
              <a:t> 3? "</a:t>
            </a:r>
            <a:r>
              <a:rPr lang="fr-FR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fr-FR" sz="4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qt.Contains</a:t>
            </a:r>
            <a:r>
              <a:rPr lang="fr-FR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(3));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4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4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3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45377" y="985684"/>
            <a:ext cx="3619500" cy="55579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ZapfDingbatsITC" charset="0"/>
              <a:buChar char="✔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743700" y="1066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1507416"/>
            <a:ext cx="3429000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2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– Queue Class (</a:t>
            </a:r>
            <a:r>
              <a:rPr lang="en-IN" dirty="0" err="1"/>
              <a:t>Dequeue</a:t>
            </a:r>
            <a:r>
              <a:rPr lang="en-IN" dirty="0"/>
              <a:t>)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0500" y="990600"/>
            <a:ext cx="4991100" cy="5524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System.Collections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MyFirstApp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Queue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qt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Queue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qt.Enqueue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(1);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qt.Enqueue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(2);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qt.Enqueue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(3);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qt.Dequeue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foreach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Object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qt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sz="1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11877" y="985684"/>
            <a:ext cx="3619500" cy="55294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ZapfDingbatsITC" charset="0"/>
              <a:buChar char="✔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10200" y="1066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392" y="1507416"/>
            <a:ext cx="2545608" cy="258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8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Hashtable</a:t>
            </a:r>
            <a:r>
              <a:rPr lang="en-US" dirty="0"/>
              <a:t> class is similar to the </a:t>
            </a:r>
            <a:r>
              <a:rPr lang="en-US" dirty="0" err="1"/>
              <a:t>ArrayList</a:t>
            </a:r>
            <a:r>
              <a:rPr lang="en-US" dirty="0"/>
              <a:t> class, but it allows you to access the items by a </a:t>
            </a:r>
            <a:r>
              <a:rPr lang="en-US" b="1" dirty="0"/>
              <a:t>key</a:t>
            </a:r>
            <a:r>
              <a:rPr lang="en-US" dirty="0"/>
              <a:t>.</a:t>
            </a:r>
          </a:p>
          <a:p>
            <a:r>
              <a:rPr lang="en-US" dirty="0"/>
              <a:t>Each item in a </a:t>
            </a:r>
            <a:r>
              <a:rPr lang="en-US" dirty="0" err="1"/>
              <a:t>Hashtable</a:t>
            </a:r>
            <a:r>
              <a:rPr lang="en-US" dirty="0"/>
              <a:t> object has a </a:t>
            </a:r>
            <a:r>
              <a:rPr lang="en-US" b="1" dirty="0"/>
              <a:t>key/value pair</a:t>
            </a:r>
            <a:r>
              <a:rPr lang="en-US" dirty="0"/>
              <a:t>.</a:t>
            </a:r>
          </a:p>
          <a:p>
            <a:r>
              <a:rPr lang="en-US" dirty="0"/>
              <a:t>So instead of storing just one value like the stack, array list and queue, the </a:t>
            </a:r>
            <a:r>
              <a:rPr lang="en-US" dirty="0" err="1"/>
              <a:t>Hashtable</a:t>
            </a:r>
            <a:r>
              <a:rPr lang="en-US" dirty="0"/>
              <a:t> stores 2 values that is key and value (</a:t>
            </a:r>
            <a:r>
              <a:rPr lang="en-US" dirty="0" err="1">
                <a:solidFill>
                  <a:schemeClr val="accent1"/>
                </a:solidFill>
              </a:rPr>
              <a:t>hashcode</a:t>
            </a:r>
            <a:r>
              <a:rPr lang="en-US" dirty="0"/>
              <a:t>).</a:t>
            </a:r>
          </a:p>
          <a:p>
            <a:r>
              <a:rPr lang="en-US" dirty="0"/>
              <a:t>The key is used to access the items in a collection and each key must be unique, whereas the value is stored in an array.</a:t>
            </a:r>
          </a:p>
          <a:p>
            <a:r>
              <a:rPr lang="en-US" dirty="0"/>
              <a:t>The keys are short strings or integers.</a:t>
            </a:r>
          </a:p>
          <a:p>
            <a:r>
              <a:rPr lang="en-US" dirty="0"/>
              <a:t>There is no direct way to display the elements of a </a:t>
            </a:r>
            <a:r>
              <a:rPr lang="en-US" dirty="0" err="1"/>
              <a:t>Hashtable</a:t>
            </a:r>
            <a:r>
              <a:rPr lang="en-US" dirty="0"/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{ "1" , “</a:t>
            </a:r>
            <a:r>
              <a:rPr lang="en-US" dirty="0" err="1"/>
              <a:t>Darshan</a:t>
            </a:r>
            <a:r>
              <a:rPr lang="en-US" dirty="0"/>
              <a:t>" }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{ "2" , “Institute " }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{ "3" , "of </a:t>
            </a:r>
            <a:r>
              <a:rPr lang="en-US" dirty="0" err="1"/>
              <a:t>Engg</a:t>
            </a:r>
            <a:r>
              <a:rPr lang="en-US" dirty="0"/>
              <a:t>. &amp; Technology" } </a:t>
            </a:r>
          </a:p>
          <a:p>
            <a:r>
              <a:rPr lang="en-US" dirty="0"/>
              <a:t>This is done via the </a:t>
            </a:r>
            <a:r>
              <a:rPr lang="en-US" b="1" dirty="0" err="1"/>
              <a:t>ICollection</a:t>
            </a:r>
            <a:r>
              <a:rPr lang="en-US" dirty="0"/>
              <a:t> interface. (</a:t>
            </a:r>
            <a:r>
              <a:rPr lang="en-US" sz="2000" i="1" dirty="0"/>
              <a:t>This is a special data type which can be used to store the keys of a </a:t>
            </a:r>
            <a:r>
              <a:rPr lang="en-US" sz="2000" i="1" dirty="0" err="1"/>
              <a:t>Hashtable</a:t>
            </a:r>
            <a:r>
              <a:rPr lang="en-US" sz="2000" i="1" dirty="0"/>
              <a:t> collections)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Hashtable</a:t>
            </a:r>
            <a:r>
              <a:rPr lang="en-US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159006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F5685-B811-493F-A818-E0523FDD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namespace contains the Student and Course classes.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Classes under the same namespace can be referred to as </a:t>
            </a:r>
            <a:r>
              <a:rPr lang="en-US" b="1" dirty="0" err="1"/>
              <a:t>namespace.classname</a:t>
            </a:r>
            <a:r>
              <a:rPr lang="en-US" dirty="0"/>
              <a:t> syntax. </a:t>
            </a:r>
          </a:p>
          <a:p>
            <a:r>
              <a:rPr lang="en-US" dirty="0"/>
              <a:t>For example, the Student class can be accessed as </a:t>
            </a:r>
            <a:r>
              <a:rPr lang="en-US" b="1" dirty="0" err="1"/>
              <a:t>School.Student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5437-4426-4472-9F94-FF24FA2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Cont..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1005707" y="1591825"/>
            <a:ext cx="3852043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School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ascadia Mono" panose="020B0609020000020004" pitchFamily="49" charset="0"/>
              </a:rPr>
              <a:t>Course</a:t>
            </a:r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GB" sz="15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441921" y="1591825"/>
            <a:ext cx="579518" cy="28623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441921" y="1262641"/>
            <a:ext cx="2006004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Example: Namespace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5539607" y="1591825"/>
            <a:ext cx="6521214" cy="2631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DUDemo</a:t>
            </a:r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School.</a:t>
            </a:r>
            <a:r>
              <a:rPr lang="en-US" sz="15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std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School.</a:t>
            </a:r>
            <a:r>
              <a:rPr lang="en-US" sz="15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School.</a:t>
            </a:r>
            <a:r>
              <a:rPr lang="en-US" sz="15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Course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cs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School.</a:t>
            </a:r>
            <a:r>
              <a:rPr lang="en-US" sz="15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Course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GB" sz="15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4975821" y="1591825"/>
            <a:ext cx="579518" cy="2631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10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4975821" y="1262641"/>
            <a:ext cx="2006004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Example: Namespace</a:t>
            </a:r>
          </a:p>
        </p:txBody>
      </p:sp>
    </p:spTree>
    <p:extLst>
      <p:ext uri="{BB962C8B-B14F-4D97-AF65-F5344CB8AC3E}">
        <p14:creationId xmlns:p14="http://schemas.microsoft.com/office/powerpoint/2010/main" val="372138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13731E-39D1-E585-4DAC-082452F4A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69" y="817761"/>
            <a:ext cx="6839905" cy="365811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7C95F2-0473-82E8-10D2-4E995EA12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– </a:t>
            </a:r>
            <a:r>
              <a:rPr lang="en-IN" dirty="0" err="1"/>
              <a:t>Hashtable</a:t>
            </a:r>
            <a:r>
              <a:rPr lang="en-IN" dirty="0"/>
              <a:t> Class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0631A-1319-FB69-C22F-3FA733740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163" y="936694"/>
            <a:ext cx="2781688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4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– </a:t>
            </a:r>
            <a:r>
              <a:rPr lang="en-IN" dirty="0" err="1"/>
              <a:t>Hashtable</a:t>
            </a:r>
            <a:r>
              <a:rPr lang="en-IN" dirty="0"/>
              <a:t> Class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0500" y="895350"/>
            <a:ext cx="4991100" cy="558165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System.Collections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MyFirstApp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Hashtable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Hashtable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ht.Add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ascadia Mono" panose="020B0609020000020004" pitchFamily="49" charset="0"/>
              </a:rPr>
              <a:t>"1"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0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Darshan</a:t>
            </a:r>
            <a:r>
              <a:rPr lang="en-US" sz="10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ht.Add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ascadia Mono" panose="020B0609020000020004" pitchFamily="49" charset="0"/>
              </a:rPr>
              <a:t>"2"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>
                <a:solidFill>
                  <a:srgbClr val="A31515"/>
                </a:solidFill>
                <a:latin typeface="Cascadia Mono" panose="020B0609020000020004" pitchFamily="49" charset="0"/>
              </a:rPr>
              <a:t>"Institute"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ht.Add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Cascadia Mono" panose="020B0609020000020004" pitchFamily="49" charset="0"/>
              </a:rPr>
              <a:t>"3"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>
                <a:solidFill>
                  <a:srgbClr val="A31515"/>
                </a:solidFill>
                <a:latin typeface="Cascadia Mono" panose="020B0609020000020004" pitchFamily="49" charset="0"/>
              </a:rPr>
              <a:t>"of </a:t>
            </a:r>
            <a:r>
              <a:rPr lang="en-US" sz="10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Engg</a:t>
            </a:r>
            <a:r>
              <a:rPr lang="en-US" sz="1000" dirty="0">
                <a:solidFill>
                  <a:srgbClr val="A31515"/>
                </a:solidFill>
                <a:latin typeface="Cascadia Mono" panose="020B0609020000020004" pitchFamily="49" charset="0"/>
              </a:rPr>
              <a:t>. &amp; Technology"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ICollection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keys =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ht.Keys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foreach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k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keys)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[k]);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11877" y="890434"/>
            <a:ext cx="3619500" cy="558656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ZapfDingbatsITC" charset="0"/>
              <a:buChar char="✔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10200" y="9715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38" y="1412165"/>
            <a:ext cx="3325761" cy="204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1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1180" y="863444"/>
            <a:ext cx="11917945" cy="559056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BitArray</a:t>
            </a:r>
            <a:r>
              <a:rPr lang="en-US" dirty="0"/>
              <a:t> class is used to manage an array of the binary representation using the value 1 and 0, where 1 stands for true and 0 stands for false.</a:t>
            </a:r>
          </a:p>
          <a:p>
            <a:r>
              <a:rPr lang="en-US" dirty="0"/>
              <a:t>A </a:t>
            </a:r>
            <a:r>
              <a:rPr lang="en-US" dirty="0" err="1"/>
              <a:t>BitArray</a:t>
            </a:r>
            <a:r>
              <a:rPr lang="en-US" dirty="0"/>
              <a:t> object is resizable, which is helpful in case if you do not know the number of bits in advance.</a:t>
            </a:r>
          </a:p>
          <a:p>
            <a:r>
              <a:rPr lang="en-US" dirty="0"/>
              <a:t>You can access items from the </a:t>
            </a:r>
            <a:r>
              <a:rPr lang="en-US" dirty="0" err="1"/>
              <a:t>BitArray</a:t>
            </a:r>
            <a:r>
              <a:rPr lang="en-US" dirty="0"/>
              <a:t> collection class by using an integer index.</a:t>
            </a:r>
          </a:p>
          <a:p>
            <a:r>
              <a:rPr lang="en-US" dirty="0"/>
              <a:t>A </a:t>
            </a:r>
            <a:r>
              <a:rPr lang="en-US" dirty="0" err="1"/>
              <a:t>BitArray</a:t>
            </a:r>
            <a:r>
              <a:rPr lang="en-US" dirty="0"/>
              <a:t> can be used to perform Logical AND, XOR, OR operations.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BitArray</a:t>
            </a:r>
            <a:r>
              <a:rPr lang="en-US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73582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– </a:t>
            </a:r>
            <a:r>
              <a:rPr lang="en-IN" dirty="0" err="1"/>
              <a:t>BitArray</a:t>
            </a:r>
            <a:r>
              <a:rPr lang="en-IN" dirty="0"/>
              <a:t> Class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0500" y="895350"/>
            <a:ext cx="4991100" cy="558165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System.Collections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MyFirstApp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BitArray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ba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BitArray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(4);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ba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[0] =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ba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[1] =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ba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[2] =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ba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[3] =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foreach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000" dirty="0">
                <a:solidFill>
                  <a:srgbClr val="2B91AF"/>
                </a:solidFill>
                <a:latin typeface="Cascadia Mono" panose="020B0609020000020004" pitchFamily="49" charset="0"/>
              </a:rPr>
              <a:t>Object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ba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11877" y="890434"/>
            <a:ext cx="3619500" cy="558656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ZapfDingbatsITC" charset="0"/>
              <a:buChar char="✔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410200" y="9715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340882"/>
            <a:ext cx="3402319" cy="169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1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86C2D-D2BD-440E-5120-93D5F6601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059706-36F6-0429-C6D1-EE0065A0E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71" y="791842"/>
            <a:ext cx="4791744" cy="459169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94746EE-F0C7-9FFF-033B-38A14F5C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Answer!!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BFEA2-C15C-EB79-373D-231C172DA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411" y="906084"/>
            <a:ext cx="2581635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9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EF30C-3358-A547-7906-470715439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6ECAA3-22D5-8B49-38AA-8FF46B32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4B7410-A9DC-0C00-9317-767327BE9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743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C8001-D688-64FB-77C8-C286B821B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32AC27-8F63-727F-CC02-1A1B2AFA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: Fundamentals of C# Programming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43C9D-911D-7E0D-85ED-83D501C45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Overview &amp; Namespace</a:t>
            </a:r>
          </a:p>
          <a:p>
            <a:pPr lvl="1"/>
            <a:r>
              <a:rPr lang="en-IN" dirty="0"/>
              <a:t>C# is a modern, object-oriented language developed by Microsoft.</a:t>
            </a:r>
          </a:p>
          <a:p>
            <a:pPr lvl="1"/>
            <a:r>
              <a:rPr lang="en-IN" dirty="0"/>
              <a:t>Namespace organizes code into groups; System is a common base namespace.</a:t>
            </a:r>
          </a:p>
          <a:p>
            <a:r>
              <a:rPr lang="en-IN" dirty="0"/>
              <a:t>Variables &amp; Data Types</a:t>
            </a:r>
          </a:p>
          <a:p>
            <a:pPr lvl="1"/>
            <a:r>
              <a:rPr lang="en-IN" dirty="0"/>
              <a:t>Variables store data with specific types: int, float, string, bool, char, etc.</a:t>
            </a:r>
          </a:p>
          <a:p>
            <a:pPr lvl="1"/>
            <a:r>
              <a:rPr lang="en-IN" dirty="0"/>
              <a:t>Implicit (var) and explicit type declarations.</a:t>
            </a:r>
          </a:p>
          <a:p>
            <a:r>
              <a:rPr lang="en-IN" dirty="0"/>
              <a:t>Operators</a:t>
            </a:r>
          </a:p>
          <a:p>
            <a:pPr lvl="1"/>
            <a:r>
              <a:rPr lang="en-IN" dirty="0"/>
              <a:t>Arithmetic: +, -, *, /, %</a:t>
            </a:r>
          </a:p>
          <a:p>
            <a:pPr lvl="1"/>
            <a:r>
              <a:rPr lang="en-IN" dirty="0"/>
              <a:t>Comparison: ==, !=, &gt;, &lt;</a:t>
            </a:r>
          </a:p>
          <a:p>
            <a:pPr lvl="1"/>
            <a:r>
              <a:rPr lang="en-IN" dirty="0"/>
              <a:t>Logical: &amp;&amp;, ||, !</a:t>
            </a:r>
          </a:p>
          <a:p>
            <a:pPr lvl="1"/>
            <a:r>
              <a:rPr lang="en-IN" dirty="0"/>
              <a:t>Assignment: =, +=, -=, etc.</a:t>
            </a:r>
          </a:p>
          <a:p>
            <a:r>
              <a:rPr lang="en-IN" dirty="0"/>
              <a:t>Strings</a:t>
            </a:r>
          </a:p>
          <a:p>
            <a:pPr lvl="1"/>
            <a:r>
              <a:rPr lang="en-IN" dirty="0"/>
              <a:t>Immutable data type used to store text.</a:t>
            </a:r>
          </a:p>
          <a:p>
            <a:pPr lvl="2"/>
            <a:r>
              <a:rPr lang="en-IN" dirty="0"/>
              <a:t>Immutable: </a:t>
            </a:r>
            <a:r>
              <a:rPr lang="en-US" dirty="0"/>
              <a:t>a string whose content cannot be modified after it has been created</a:t>
            </a:r>
            <a:endParaRPr lang="en-IN" dirty="0"/>
          </a:p>
          <a:p>
            <a:pPr lvl="1"/>
            <a:r>
              <a:rPr lang="en-IN" dirty="0"/>
              <a:t>Common methods: .Length, .Substring(), .Replace(), .</a:t>
            </a:r>
            <a:r>
              <a:rPr lang="en-IN" dirty="0" err="1"/>
              <a:t>ToUpper</a:t>
            </a:r>
            <a:r>
              <a:rPr lang="en-IN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8030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1FD52-AEBD-FED0-2193-8C3AA9BB3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97E99A-4880-6974-4478-A1C757D26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: Logic Flow &amp; Data Handling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75ED9-2E9D-729C-ABBF-28B3D1901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Conditions &amp; Looping</a:t>
            </a:r>
          </a:p>
          <a:p>
            <a:pPr lvl="1"/>
            <a:r>
              <a:rPr lang="en-IN" dirty="0"/>
              <a:t>Conditional Statements: if, else if, switch</a:t>
            </a:r>
          </a:p>
          <a:p>
            <a:pPr lvl="1"/>
            <a:r>
              <a:rPr lang="en-IN" dirty="0"/>
              <a:t>Loops: for, while, do-while, foreach</a:t>
            </a:r>
          </a:p>
          <a:p>
            <a:r>
              <a:rPr lang="en-IN" dirty="0"/>
              <a:t>Classes/Objects &amp; Constructors</a:t>
            </a:r>
          </a:p>
          <a:p>
            <a:pPr lvl="1"/>
            <a:r>
              <a:rPr lang="en-IN" dirty="0"/>
              <a:t>Class: Blueprint of object.</a:t>
            </a:r>
          </a:p>
          <a:p>
            <a:pPr lvl="1"/>
            <a:r>
              <a:rPr lang="en-IN" dirty="0"/>
              <a:t>Object: Instance of class.</a:t>
            </a:r>
          </a:p>
          <a:p>
            <a:pPr lvl="1"/>
            <a:r>
              <a:rPr lang="en-IN" dirty="0"/>
              <a:t>Constructor: Special method to initialize objects (default/</a:t>
            </a:r>
            <a:r>
              <a:rPr lang="en-IN" dirty="0" err="1"/>
              <a:t>parmeterized</a:t>
            </a:r>
            <a:r>
              <a:rPr lang="en-IN" dirty="0"/>
              <a:t>/copy).</a:t>
            </a:r>
          </a:p>
          <a:p>
            <a:r>
              <a:rPr lang="en-IN" dirty="0"/>
              <a:t>Exception Handling</a:t>
            </a:r>
          </a:p>
          <a:p>
            <a:pPr lvl="1"/>
            <a:r>
              <a:rPr lang="en-IN" dirty="0"/>
              <a:t>Prevent runtime crashes using try, catch, finally, and throw.</a:t>
            </a:r>
          </a:p>
          <a:p>
            <a:r>
              <a:rPr lang="en-IN" dirty="0"/>
              <a:t>Collection Classes</a:t>
            </a:r>
          </a:p>
          <a:p>
            <a:pPr lvl="1"/>
            <a:r>
              <a:rPr lang="en-IN" dirty="0"/>
              <a:t>Arrays: Fixed-size data structure.</a:t>
            </a:r>
          </a:p>
          <a:p>
            <a:pPr lvl="1"/>
            <a:r>
              <a:rPr lang="en-IN" dirty="0"/>
              <a:t>List&lt;T&gt;, Dictionary&lt;K,V&gt;, Queue&lt;T&gt;, Stack&lt;T&gt; for dynamic data.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57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436F9-488B-2405-584C-E60C4673C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493B1C-0CA4-6F3E-E9C3-F6FBB335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: </a:t>
            </a:r>
            <a:r>
              <a:rPr lang="en-IN" dirty="0"/>
              <a:t>OOP Features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9F9FD-5D31-3AA5-ECD8-B8E0A9AC9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Access Modifiers</a:t>
            </a:r>
          </a:p>
          <a:p>
            <a:pPr lvl="1"/>
            <a:r>
              <a:rPr lang="en-IN" dirty="0"/>
              <a:t>Control visibility: public, private, protected, internal</a:t>
            </a:r>
          </a:p>
          <a:p>
            <a:r>
              <a:rPr lang="en-IN" dirty="0"/>
              <a:t>Properties</a:t>
            </a:r>
          </a:p>
          <a:p>
            <a:pPr lvl="1"/>
            <a:r>
              <a:rPr lang="en-IN" dirty="0"/>
              <a:t>Encapsulate fields using { get; set; }</a:t>
            </a:r>
          </a:p>
          <a:p>
            <a:pPr lvl="1"/>
            <a:r>
              <a:rPr lang="en-IN" dirty="0"/>
              <a:t>Can be auto-implemented or customized.</a:t>
            </a:r>
          </a:p>
          <a:p>
            <a:r>
              <a:rPr lang="en-IN" dirty="0"/>
              <a:t>Inheritance</a:t>
            </a:r>
          </a:p>
          <a:p>
            <a:pPr lvl="1"/>
            <a:r>
              <a:rPr lang="en-IN" dirty="0"/>
              <a:t>Enables class to reuse code from a base class using : operator.</a:t>
            </a:r>
          </a:p>
          <a:p>
            <a:pPr lvl="1"/>
            <a:r>
              <a:rPr lang="en-IN" dirty="0"/>
              <a:t>Supports single inheritance.</a:t>
            </a:r>
          </a:p>
          <a:p>
            <a:r>
              <a:rPr lang="en-IN" dirty="0"/>
              <a:t>Interface</a:t>
            </a:r>
          </a:p>
          <a:p>
            <a:pPr lvl="1"/>
            <a:r>
              <a:rPr lang="en-IN" dirty="0"/>
              <a:t>Defines contract without implementation.</a:t>
            </a:r>
          </a:p>
          <a:p>
            <a:pPr lvl="1"/>
            <a:r>
              <a:rPr lang="en-IN" dirty="0"/>
              <a:t>Implemented using interface keyword and : </a:t>
            </a:r>
            <a:r>
              <a:rPr lang="en-IN" dirty="0" err="1"/>
              <a:t>interfaceName</a:t>
            </a:r>
            <a:r>
              <a:rPr lang="en-IN" dirty="0"/>
              <a:t> in class.</a:t>
            </a:r>
          </a:p>
        </p:txBody>
      </p:sp>
    </p:spTree>
    <p:extLst>
      <p:ext uri="{BB962C8B-B14F-4D97-AF65-F5344CB8AC3E}">
        <p14:creationId xmlns:p14="http://schemas.microsoft.com/office/powerpoint/2010/main" val="24110896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1756" y="20384"/>
            <a:ext cx="4646358" cy="734653"/>
          </a:xfrm>
        </p:spPr>
        <p:txBody>
          <a:bodyPr/>
          <a:lstStyle/>
          <a:p>
            <a:r>
              <a:rPr lang="en-US" b="1" dirty="0"/>
              <a:t>Web Programming using .NET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r>
              <a:rPr lang="en-US" dirty="0"/>
              <a:t>#2305CS311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r>
              <a:rPr lang="en-US" dirty="0"/>
              <a:t>madhuresh.fichadiya@darshan.ac.in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r>
              <a:rPr lang="en-US" dirty="0"/>
              <a:t>8866961282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80000" cy="290081"/>
          </a:xfrm>
        </p:spPr>
        <p:txBody>
          <a:bodyPr/>
          <a:lstStyle/>
          <a:p>
            <a:r>
              <a:rPr lang="en-US"/>
              <a:t>Computer Science &amp; Engineering Department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/>
          <a:lstStyle/>
          <a:p>
            <a:pPr marL="0" indent="0" algn="l" rtl="0" eaLnBrk="1" latinLnBrk="0" hangingPunct="1">
              <a:lnSpc>
                <a:spcPct val="90000"/>
              </a:lnSpc>
            </a:pPr>
            <a:r>
              <a:rPr lang="en-US" sz="1800" b="1" kern="1200" dirty="0">
                <a:gradFill>
                  <a:gsLst>
                    <a:gs pos="10000">
                      <a:srgbClr val="5C2321"/>
                    </a:gs>
                    <a:gs pos="100000">
                      <a:srgbClr val="B84742"/>
                    </a:gs>
                  </a:gsLst>
                  <a:lin ang="0" scaled="1"/>
                </a:gradFill>
                <a:effectLst/>
                <a:latin typeface="Roboto Condensed" panose="02000000000000000000" pitchFamily="2" charset="0"/>
                <a:ea typeface="+mn-ea"/>
                <a:cs typeface="+mn-cs"/>
              </a:rPr>
              <a:t>Prof. Madhuresh R Fichadiya</a:t>
            </a:r>
            <a:endParaRPr lang="en-IN" dirty="0">
              <a:effectLst/>
            </a:endParaRPr>
          </a:p>
        </p:txBody>
      </p:sp>
      <p:pic>
        <p:nvPicPr>
          <p:cNvPr id="3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1453459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F5685-B811-493F-A818-E0523FDD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use classes under a namespace without the fully qualified name, import the namespace with the using keyword at the top of C# class file.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5437-4426-4472-9F94-FF24FA2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Cont..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1015232" y="1925200"/>
            <a:ext cx="5852293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//built-in namespace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School;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DUDemo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GB" sz="15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451446" y="1925200"/>
            <a:ext cx="579518" cy="32932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451446" y="1596016"/>
            <a:ext cx="2006004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Example: Namespace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7820044" y="1925200"/>
            <a:ext cx="3852043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School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Course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GB" sz="16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7256258" y="1925200"/>
            <a:ext cx="579518" cy="30469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13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7256258" y="1596016"/>
            <a:ext cx="2006004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Example: Namespace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679828" y="2109457"/>
            <a:ext cx="4861709" cy="262551"/>
          </a:xfrm>
          <a:prstGeom prst="straightConnector1">
            <a:avLst/>
          </a:prstGeom>
          <a:ln w="28575">
            <a:solidFill>
              <a:srgbClr val="B71B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E55265-A3E0-D656-A02D-06F834980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namespace can contain another namespace, It is called nested namespace. </a:t>
            </a:r>
          </a:p>
          <a:p>
            <a:r>
              <a:rPr lang="en-US" dirty="0"/>
              <a:t>The nested namespace and its members can also be accessed using the dot (.) operator.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093659-A04C-C107-8F34-A42AD164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Namespace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6FE515-C21C-9FA2-4B91-CCFF6A9F8BCA}"/>
              </a:ext>
            </a:extLst>
          </p:cNvPr>
          <p:cNvSpPr/>
          <p:nvPr/>
        </p:nvSpPr>
        <p:spPr>
          <a:xfrm>
            <a:off x="1057970" y="2066667"/>
            <a:ext cx="6285256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namespace_name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	namespace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namespace_name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		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code	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}</a:t>
            </a:r>
            <a:endParaRPr lang="en-GB" sz="16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GB" sz="16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EB5588-80BF-1B7C-251A-0E98D7C7A94B}"/>
              </a:ext>
            </a:extLst>
          </p:cNvPr>
          <p:cNvSpPr/>
          <p:nvPr/>
        </p:nvSpPr>
        <p:spPr>
          <a:xfrm>
            <a:off x="494184" y="2066667"/>
            <a:ext cx="579518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29E0127A-2F04-8C48-D16F-14DDAFCAA1FC}"/>
              </a:ext>
            </a:extLst>
          </p:cNvPr>
          <p:cNvSpPr/>
          <p:nvPr/>
        </p:nvSpPr>
        <p:spPr>
          <a:xfrm>
            <a:off x="494184" y="1737483"/>
            <a:ext cx="256706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Example: Nested Namespace</a:t>
            </a:r>
          </a:p>
        </p:txBody>
      </p:sp>
    </p:spTree>
    <p:extLst>
      <p:ext uri="{BB962C8B-B14F-4D97-AF65-F5344CB8AC3E}">
        <p14:creationId xmlns:p14="http://schemas.microsoft.com/office/powerpoint/2010/main" val="147545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Console Class Methods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78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Console.WriteLine() and </a:t>
            </a:r>
            <a:r>
              <a:rPr lang="en-US" dirty="0" err="1"/>
              <a:t>Console.Write</a:t>
            </a:r>
            <a:r>
              <a:rPr lang="en-US" dirty="0"/>
              <a:t>() methods </a:t>
            </a:r>
            <a:r>
              <a:rPr lang="en-US" b="1" dirty="0"/>
              <a:t>print values or texts to the console</a:t>
            </a:r>
            <a:r>
              <a:rPr lang="en-US" dirty="0"/>
              <a:t>. </a:t>
            </a:r>
          </a:p>
          <a:p>
            <a:r>
              <a:rPr lang="en-US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.WriteLine()</a:t>
            </a:r>
            <a:r>
              <a:rPr lang="en-US" dirty="0"/>
              <a:t> method </a:t>
            </a:r>
            <a:r>
              <a:rPr lang="en-US" b="1" dirty="0"/>
              <a:t>prints a new line after the text or a value</a:t>
            </a:r>
            <a:r>
              <a:rPr lang="en-US" dirty="0"/>
              <a:t>. </a:t>
            </a:r>
          </a:p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  <a:r>
              <a:rPr lang="en-US" dirty="0"/>
              <a:t> method </a:t>
            </a:r>
            <a:r>
              <a:rPr lang="en-US" b="1" dirty="0"/>
              <a:t>only prints the text or value without a new line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Console.WriteLine() &amp; </a:t>
            </a:r>
            <a:r>
              <a:rPr lang="en-US" dirty="0" err="1"/>
              <a:t>Console.Write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1028340" y="2554703"/>
            <a:ext cx="6905985" cy="4031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MyFirstApp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"Welcome to"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 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Darshan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 University"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9E5B71"/>
                </a:solidFill>
                <a:latin typeface="Cascadia Mono" panose="020B0609020000020004" pitchFamily="49" charset="0"/>
              </a:rPr>
              <a:t>\n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-------------------"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"Welcome to 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"Darshan University"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464555" y="2554703"/>
            <a:ext cx="579518" cy="40318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7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9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10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16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464555" y="2225519"/>
            <a:ext cx="119967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8048833" y="2225519"/>
            <a:ext cx="119967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833" y="2554703"/>
            <a:ext cx="4112983" cy="15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Console.ReadLine</a:t>
            </a:r>
            <a:r>
              <a:rPr lang="en-US" dirty="0"/>
              <a:t>()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pPr lvl="1"/>
            <a:r>
              <a:rPr lang="en-US" dirty="0"/>
              <a:t>Reads the next line of characters from the standard input stream. </a:t>
            </a:r>
          </a:p>
          <a:p>
            <a:pPr lvl="1"/>
            <a:r>
              <a:rPr lang="en-US" dirty="0"/>
              <a:t>Simply you can say, it read all the characters from user input. (and finish when press enter).</a:t>
            </a:r>
          </a:p>
          <a:p>
            <a:pPr lvl="1"/>
            <a:r>
              <a:rPr lang="en-US" b="1" i="1" dirty="0"/>
              <a:t>It returns a STRING so data type should be STRING.</a:t>
            </a:r>
          </a:p>
          <a:p>
            <a:pPr lvl="1"/>
            <a:r>
              <a:rPr lang="en-US" dirty="0"/>
              <a:t>It means it reads all characters until the end of line.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1533165" y="2992853"/>
            <a:ext cx="6905985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MyFirstApp</a:t>
            </a:r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name = </a:t>
            </a:r>
            <a:r>
              <a:rPr lang="en-US" sz="15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5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5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ReadLine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 Result is :"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+name);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969380" y="2992853"/>
            <a:ext cx="579518" cy="28623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5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7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9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10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11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12</a:t>
            </a:r>
          </a:p>
        </p:txBody>
      </p:sp>
      <p:sp>
        <p:nvSpPr>
          <p:cNvPr id="12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969380" y="2663669"/>
            <a:ext cx="119967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13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8553658" y="2663669"/>
            <a:ext cx="119967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878"/>
          <a:stretch/>
        </p:blipFill>
        <p:spPr>
          <a:xfrm>
            <a:off x="8553658" y="3000178"/>
            <a:ext cx="3600242" cy="65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Console.Read</a:t>
            </a:r>
            <a:r>
              <a:rPr lang="en-US" dirty="0"/>
              <a:t>()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pPr lvl="1"/>
            <a:r>
              <a:rPr lang="en-US" dirty="0"/>
              <a:t>Reads the next character from the standard input stream. </a:t>
            </a:r>
          </a:p>
          <a:p>
            <a:pPr lvl="1"/>
            <a:r>
              <a:rPr lang="en-US" dirty="0"/>
              <a:t>It only </a:t>
            </a:r>
            <a:r>
              <a:rPr lang="en-US" b="1" dirty="0"/>
              <a:t>accept single character from user input </a:t>
            </a:r>
            <a:r>
              <a:rPr lang="en-US" dirty="0"/>
              <a:t>and </a:t>
            </a:r>
            <a:r>
              <a:rPr lang="en-US" b="1" dirty="0"/>
              <a:t>return its ASCII Code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Data type should be </a:t>
            </a:r>
            <a:r>
              <a:rPr lang="en-US" b="1" dirty="0"/>
              <a:t>int</a:t>
            </a:r>
            <a:r>
              <a:rPr lang="en-US" dirty="0"/>
              <a:t>, because it returns an integer value as ASCII.</a:t>
            </a:r>
          </a:p>
          <a:p>
            <a:pPr lvl="1"/>
            <a:r>
              <a:rPr lang="en-US" dirty="0"/>
              <a:t>E.g. As we input "</a:t>
            </a:r>
            <a:r>
              <a:rPr lang="en-US" b="1" dirty="0"/>
              <a:t>6</a:t>
            </a:r>
            <a:r>
              <a:rPr lang="en-US" dirty="0"/>
              <a:t>" and it return its ASCII value "</a:t>
            </a:r>
            <a:r>
              <a:rPr lang="en-US" b="1" dirty="0"/>
              <a:t>54</a:t>
            </a:r>
            <a:r>
              <a:rPr lang="en-US" dirty="0"/>
              <a:t>".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1533165" y="2992853"/>
            <a:ext cx="6905985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MyFirstApp</a:t>
            </a:r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5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5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5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"Read Result is :"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+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969380" y="2992853"/>
            <a:ext cx="579518" cy="28623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5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7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9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10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11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12</a:t>
            </a:r>
          </a:p>
        </p:txBody>
      </p:sp>
      <p:sp>
        <p:nvSpPr>
          <p:cNvPr id="12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969380" y="2663669"/>
            <a:ext cx="119967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13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8553658" y="2663669"/>
            <a:ext cx="119967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658" y="2992853"/>
            <a:ext cx="3507163" cy="98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8835F5-1295-381B-EA85-CB983ED13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4848143" cy="5590565"/>
          </a:xfrm>
        </p:spPr>
        <p:txBody>
          <a:bodyPr/>
          <a:lstStyle/>
          <a:p>
            <a:r>
              <a:rPr lang="en-US" sz="2800" b="1" dirty="0"/>
              <a:t>.NET Core</a:t>
            </a:r>
          </a:p>
          <a:p>
            <a:r>
              <a:rPr lang="en-US" dirty="0"/>
              <a:t>.NET core and released new framework in 2016</a:t>
            </a:r>
          </a:p>
          <a:p>
            <a:r>
              <a:rPr lang="en-US" dirty="0"/>
              <a:t>.NET Core is highly useful for building web apps, ASP.NET Core apps, mobile apps and Universal Windows Platform apps.</a:t>
            </a:r>
          </a:p>
          <a:p>
            <a:r>
              <a:rPr lang="en-US" dirty="0"/>
              <a:t>.NET core is for creating </a:t>
            </a:r>
            <a:r>
              <a:rPr lang="en-US" dirty="0">
                <a:solidFill>
                  <a:schemeClr val="accent6"/>
                </a:solidFill>
              </a:rPr>
              <a:t>cross-platform cloud apps that run on Windows, Mac, and Linux</a:t>
            </a:r>
          </a:p>
          <a:p>
            <a:r>
              <a:rPr lang="en-US" dirty="0"/>
              <a:t>It allows you to </a:t>
            </a:r>
            <a:r>
              <a:rPr lang="en-US" dirty="0">
                <a:solidFill>
                  <a:schemeClr val="accent6"/>
                </a:solidFill>
              </a:rPr>
              <a:t>seamlessly enhance app performance </a:t>
            </a:r>
            <a:r>
              <a:rPr lang="en-US" dirty="0"/>
              <a:t>without any hardware.</a:t>
            </a:r>
          </a:p>
          <a:p>
            <a:r>
              <a:rPr lang="en-US" dirty="0"/>
              <a:t>It supports microservices by creating REST API.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D0FAB-E677-7209-BCAF-5D60CDD0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v/s .NET Framework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45FFB-33E4-3B5A-B278-3CC64A93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413" y="0"/>
            <a:ext cx="2301044" cy="707666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00473BB-1621-48CD-804D-30BC4A7D261A}"/>
              </a:ext>
            </a:extLst>
          </p:cNvPr>
          <p:cNvSpPr txBox="1">
            <a:spLocks/>
          </p:cNvSpPr>
          <p:nvPr/>
        </p:nvSpPr>
        <p:spPr>
          <a:xfrm>
            <a:off x="5362658" y="866215"/>
            <a:ext cx="4848143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.NET Framework</a:t>
            </a:r>
          </a:p>
          <a:p>
            <a:r>
              <a:rPr lang="en-US" dirty="0"/>
              <a:t>.NET framework released in 2002</a:t>
            </a:r>
          </a:p>
          <a:p>
            <a:r>
              <a:rPr lang="en-US" dirty="0"/>
              <a:t>.NET framework helps you build web apps, desktop apps, and web services.</a:t>
            </a:r>
          </a:p>
          <a:p>
            <a:r>
              <a:rPr lang="en-US" dirty="0"/>
              <a:t>It works only on the </a:t>
            </a:r>
            <a:r>
              <a:rPr lang="en-US" dirty="0">
                <a:solidFill>
                  <a:schemeClr val="accent6"/>
                </a:solidFill>
              </a:rPr>
              <a:t>Windows operating system</a:t>
            </a:r>
            <a:r>
              <a:rPr lang="en-US" dirty="0"/>
              <a:t>.</a:t>
            </a:r>
          </a:p>
          <a:p>
            <a:r>
              <a:rPr lang="en-US" dirty="0"/>
              <a:t>The .NET Framework trails behind in performance. </a:t>
            </a:r>
          </a:p>
          <a:p>
            <a:r>
              <a:rPr lang="en-US" dirty="0"/>
              <a:t>It does not come up with much flexibility, security, and speed.</a:t>
            </a:r>
          </a:p>
          <a:p>
            <a:r>
              <a:rPr lang="en-US" dirty="0"/>
              <a:t>It does not support microservices.</a:t>
            </a:r>
          </a:p>
          <a:p>
            <a:endParaRPr lang="en-GB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090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Console.ReadKey</a:t>
            </a:r>
            <a:r>
              <a:rPr lang="en-US" dirty="0"/>
              <a:t>()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.ReadKey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pPr lvl="1"/>
            <a:r>
              <a:rPr lang="en-US" dirty="0"/>
              <a:t>It obtains the next character or function key pressed by the user. </a:t>
            </a:r>
          </a:p>
          <a:p>
            <a:pPr lvl="1"/>
            <a:r>
              <a:rPr lang="en-US" dirty="0"/>
              <a:t>In simple words, it </a:t>
            </a:r>
            <a:r>
              <a:rPr lang="en-US" b="1" dirty="0"/>
              <a:t>read that which key is pressed by user and return its name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does not require to press enter key before entering.</a:t>
            </a:r>
          </a:p>
          <a:p>
            <a:pPr lvl="1"/>
            <a:r>
              <a:rPr lang="en-US" i="1" dirty="0"/>
              <a:t>It is </a:t>
            </a:r>
            <a:r>
              <a:rPr lang="en-US" b="1" i="1" dirty="0"/>
              <a:t>STRUCT Data type </a:t>
            </a:r>
            <a:r>
              <a:rPr lang="en-US" i="1" dirty="0"/>
              <a:t>which is </a:t>
            </a:r>
            <a:r>
              <a:rPr lang="en-US" b="1" i="1" dirty="0" err="1"/>
              <a:t>ConsoleKeyInfo</a:t>
            </a:r>
            <a:r>
              <a:rPr lang="en-US" i="1" dirty="0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1533165" y="2992853"/>
            <a:ext cx="6905985" cy="3323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MyFirstApp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ConsoleKeyInfo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key =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.ReadKey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9E5B71"/>
                </a:solidFill>
                <a:latin typeface="Cascadia Mono" panose="020B0609020000020004" pitchFamily="49" charset="0"/>
              </a:rPr>
              <a:t>\n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 You pressed 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key.Key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969380" y="2992853"/>
            <a:ext cx="579518" cy="33239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5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7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9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10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11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12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13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14</a:t>
            </a:r>
          </a:p>
        </p:txBody>
      </p:sp>
      <p:sp>
        <p:nvSpPr>
          <p:cNvPr id="12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969380" y="2663669"/>
            <a:ext cx="119967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13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8553658" y="2663669"/>
            <a:ext cx="119967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09"/>
          <a:stretch/>
        </p:blipFill>
        <p:spPr>
          <a:xfrm>
            <a:off x="8553658" y="2992853"/>
            <a:ext cx="3289603" cy="272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7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Data Types &amp; Variables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280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F5685-B811-493F-A818-E0523FDD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9575" lvl="1" indent="-342900"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accent6"/>
                </a:solidFill>
              </a:rPr>
              <a:t>Variables are containers for storing data values.</a:t>
            </a:r>
          </a:p>
          <a:p>
            <a:pPr marL="409575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In C#, there are different types of variables (defined with different keywords), for example: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sz="2200" b="1" dirty="0"/>
              <a:t>int</a:t>
            </a:r>
            <a:r>
              <a:rPr lang="en-US" sz="2200" dirty="0"/>
              <a:t> - stores integers (whole numbers), without decimals, such as 123 or -123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sz="2200" b="1" dirty="0"/>
              <a:t>double</a:t>
            </a:r>
            <a:r>
              <a:rPr lang="en-US" sz="2200" dirty="0"/>
              <a:t> - stores floating point numbers, with decimals, such as 19.99 or -19.99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sz="2200" b="1" dirty="0"/>
              <a:t>char</a:t>
            </a:r>
            <a:r>
              <a:rPr lang="en-US" sz="2200" dirty="0"/>
              <a:t> - stores single characters, such as 'a' or 'B'. Char values are surrounded by single quotes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sz="2200" b="1" dirty="0"/>
              <a:t>string</a:t>
            </a:r>
            <a:r>
              <a:rPr lang="en-US" sz="2200" dirty="0"/>
              <a:t> - stores text, such as "Hello World". String values are surrounded by double quotes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sz="2200" b="1" dirty="0"/>
              <a:t>bool</a:t>
            </a:r>
            <a:r>
              <a:rPr lang="en-US" sz="2200" dirty="0"/>
              <a:t> - stores values with two states: true or false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sz="2200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5437-4426-4472-9F94-FF24FA2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&amp; Variables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1129532" y="3895467"/>
            <a:ext cx="628525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type </a:t>
            </a:r>
            <a:r>
              <a:rPr lang="en-US" sz="1600" dirty="0" err="1">
                <a:latin typeface="Cascadia Mono" panose="020B0609020000020004" pitchFamily="49" charset="0"/>
              </a:rPr>
              <a:t>variableName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= value;</a:t>
            </a:r>
            <a:endParaRPr lang="en-GB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565746" y="3895467"/>
            <a:ext cx="579518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565746" y="3566283"/>
            <a:ext cx="2806104" cy="319917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Declaring (Creating) Variables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B10321-239F-2274-80BD-29ED0BF3B77C}"/>
              </a:ext>
            </a:extLst>
          </p:cNvPr>
          <p:cNvSpPr/>
          <p:nvPr/>
        </p:nvSpPr>
        <p:spPr>
          <a:xfrm>
            <a:off x="1100957" y="4666992"/>
            <a:ext cx="628525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Num = 15;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Number = 15.50;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values = </a:t>
            </a:r>
            <a:r>
              <a:rPr lang="en-US" sz="1600" dirty="0">
                <a:solidFill>
                  <a:schemeClr val="accent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‘B’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string </a:t>
            </a:r>
            <a:r>
              <a:rPr lang="en-US" sz="1600" dirty="0">
                <a:latin typeface="Cascadia Mono" panose="020B0609020000020004" pitchFamily="49" charset="0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ascadia Mono" panose="020B0609020000020004" pitchFamily="49" charset="0"/>
              </a:rPr>
              <a:t>“Darshan University”</a:t>
            </a:r>
            <a:r>
              <a:rPr lang="en-US" sz="1600" dirty="0"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isClosed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1600" dirty="0">
                <a:solidFill>
                  <a:schemeClr val="tx2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false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C49720-6935-65AC-763E-705AD7B9E647}"/>
              </a:ext>
            </a:extLst>
          </p:cNvPr>
          <p:cNvSpPr/>
          <p:nvPr/>
        </p:nvSpPr>
        <p:spPr>
          <a:xfrm>
            <a:off x="565746" y="4666992"/>
            <a:ext cx="579518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D65A58E2-84B3-91B6-077D-B1B245308AD8}"/>
              </a:ext>
            </a:extLst>
          </p:cNvPr>
          <p:cNvSpPr/>
          <p:nvPr/>
        </p:nvSpPr>
        <p:spPr>
          <a:xfrm>
            <a:off x="565746" y="4337808"/>
            <a:ext cx="2821510" cy="329856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Example: Variables</a:t>
            </a:r>
          </a:p>
        </p:txBody>
      </p:sp>
    </p:spTree>
    <p:extLst>
      <p:ext uri="{BB962C8B-B14F-4D97-AF65-F5344CB8AC3E}">
        <p14:creationId xmlns:p14="http://schemas.microsoft.com/office/powerpoint/2010/main" val="178737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Data Types &amp; Variables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694965" y="1192628"/>
            <a:ext cx="6792251" cy="5401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MyFirstApp</a:t>
            </a:r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5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number = 10;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name = 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5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Darshan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 University"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percentage = 10.23;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gender = </a:t>
            </a:r>
            <a:r>
              <a:rPr lang="en-US" sz="1500" dirty="0">
                <a:solidFill>
                  <a:srgbClr val="A31515"/>
                </a:solidFill>
                <a:latin typeface="Cascadia Mono" panose="020B0609020000020004" pitchFamily="49" charset="0"/>
              </a:rPr>
              <a:t>'M'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5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isVerified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5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5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5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(number);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5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(name);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5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(percentage);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5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(gender);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5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isVerified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5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5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5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131180" y="1192628"/>
            <a:ext cx="579518" cy="5401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I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18</a:t>
            </a:r>
          </a:p>
          <a:p>
            <a:pPr algn="r"/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19</a:t>
            </a:r>
          </a:p>
          <a:p>
            <a:pPr algn="r"/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20</a:t>
            </a:r>
          </a:p>
          <a:p>
            <a:pPr algn="r"/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21</a:t>
            </a:r>
          </a:p>
          <a:p>
            <a:pPr algn="r"/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22</a:t>
            </a:r>
          </a:p>
          <a:p>
            <a:pPr algn="r"/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23</a:t>
            </a:r>
            <a:endParaRPr lang="en-IN" sz="15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131180" y="863444"/>
            <a:ext cx="119967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Program.cs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694" y="1192629"/>
            <a:ext cx="4401861" cy="2292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7560694" y="863444"/>
            <a:ext cx="119967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35756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we declare and define variables in the c# programming language, we need to follow particular rules.</a:t>
            </a:r>
          </a:p>
          <a:p>
            <a:pPr lvl="1"/>
            <a:r>
              <a:rPr lang="en-US" i="1" dirty="0"/>
              <a:t>You can define a variable name with a combination of alphabets, numbers, and underscore.</a:t>
            </a:r>
          </a:p>
          <a:p>
            <a:pPr lvl="1"/>
            <a:r>
              <a:rPr lang="en-US" i="1" dirty="0"/>
              <a:t>A variable name must always start with either alphabet or underscore but not with numbers.</a:t>
            </a:r>
          </a:p>
          <a:p>
            <a:pPr lvl="1"/>
            <a:r>
              <a:rPr lang="en-US" i="1" dirty="0"/>
              <a:t>While defining the variable, no white space is allowed within the variable name.</a:t>
            </a:r>
          </a:p>
          <a:p>
            <a:pPr lvl="1"/>
            <a:r>
              <a:rPr lang="en-US" i="1" dirty="0"/>
              <a:t>Don't use any reserved keywords such as int, float, char, etc., for a variable name.</a:t>
            </a:r>
          </a:p>
          <a:p>
            <a:pPr lvl="1"/>
            <a:r>
              <a:rPr lang="en-US" i="1" dirty="0"/>
              <a:t>In c#, once the variable is declared with a particular data type, it cannot be re-declared with a new type, and we shouldn’t assign a value that is not compatible with the declared type.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to Declaring a Variable in C#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1024575" y="3914563"/>
            <a:ext cx="3359646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abc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  <a:b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float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a2b;</a:t>
            </a:r>
            <a:b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_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abc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a,b,c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r>
              <a:rPr lang="es-ES" sz="2000" dirty="0" err="1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float</a:t>
            </a:r>
            <a:r>
              <a:rPr lang="es-E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x, y, z = 10.5;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460789" y="3914563"/>
            <a:ext cx="579518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460789" y="3585379"/>
            <a:ext cx="119967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Valid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5455024" y="3914563"/>
            <a:ext cx="1867482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 b c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  <a:b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float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2abc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  <a:b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&amp;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abc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  <a:b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000" dirty="0">
                <a:solidFill>
                  <a:srgbClr val="0000FF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 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4891238" y="3914563"/>
            <a:ext cx="579518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4891238" y="3585379"/>
            <a:ext cx="119967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Invalid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C8D342-BE42-C652-B372-751F37F52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725" y="4771013"/>
            <a:ext cx="981074" cy="105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85437-4426-4472-9F94-FF24FA2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Output??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694966" y="1192628"/>
            <a:ext cx="6285256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Variables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x = 7;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y =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"5"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myFirstTry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x.ToString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 + y;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mySecondTry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x + </a:t>
            </a:r>
            <a:r>
              <a:rPr lang="en-US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.Parse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(y);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myFirstTry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mySecondTry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GB" sz="16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131180" y="1192628"/>
            <a:ext cx="579518" cy="45243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18</a:t>
            </a:r>
          </a:p>
        </p:txBody>
      </p:sp>
      <p:sp>
        <p:nvSpPr>
          <p:cNvPr id="10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131180" y="863444"/>
            <a:ext cx="119967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Program.cs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7544008" y="863444"/>
            <a:ext cx="119967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1129"/>
          <a:stretch/>
        </p:blipFill>
        <p:spPr>
          <a:xfrm>
            <a:off x="7544008" y="1192628"/>
            <a:ext cx="3867690" cy="25901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7" y="3817790"/>
            <a:ext cx="2712216" cy="271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2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0A150D-A5C9-5422-0D7E-3DF294204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19" y="963506"/>
            <a:ext cx="3134162" cy="15242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1496C8-7A33-36F4-46A4-8B2A9FAD8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Output??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83E861-0960-87E3-4DD1-9EE367917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58" y="3486043"/>
            <a:ext cx="3105583" cy="1524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22241B-0C91-C436-4209-B330F7B2C1EB}"/>
              </a:ext>
            </a:extLst>
          </p:cNvPr>
          <p:cNvSpPr txBox="1"/>
          <p:nvPr/>
        </p:nvSpPr>
        <p:spPr>
          <a:xfrm>
            <a:off x="862012" y="5092184"/>
            <a:ext cx="1862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chemeClr val="accent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Explicit Casting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1A23BD-00E1-0C01-B96C-08C3EB2935FF}"/>
              </a:ext>
            </a:extLst>
          </p:cNvPr>
          <p:cNvSpPr txBox="1"/>
          <p:nvPr/>
        </p:nvSpPr>
        <p:spPr>
          <a:xfrm>
            <a:off x="957263" y="2606159"/>
            <a:ext cx="1890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Implicit Casting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221991-EC3E-99A5-144A-FE2010DEF7CB}"/>
              </a:ext>
            </a:extLst>
          </p:cNvPr>
          <p:cNvSpPr txBox="1"/>
          <p:nvPr/>
        </p:nvSpPr>
        <p:spPr>
          <a:xfrm>
            <a:off x="6557963" y="4920734"/>
            <a:ext cx="3205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Type Conversion Methods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99F45D-A6C7-82AE-13C7-D01453090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176" y="2395369"/>
            <a:ext cx="7868748" cy="2410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1AB181-F637-104F-E7C3-FCC4A31425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886" y="767442"/>
            <a:ext cx="1326172" cy="132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8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Operators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62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F5685-B811-493F-A818-E0523FDD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Operators in C# are some </a:t>
            </a:r>
            <a:r>
              <a:rPr lang="en-US" sz="2800" b="1" dirty="0"/>
              <a:t>special symbols that perform some action on operands</a:t>
            </a:r>
            <a:r>
              <a:rPr lang="en-US" sz="2800" dirty="0"/>
              <a:t>.</a:t>
            </a:r>
          </a:p>
          <a:p>
            <a:r>
              <a:rPr lang="en-US" sz="2800" dirty="0"/>
              <a:t>In mathematics, the plus symbol (+) do the sum of the left and right numbers. In the same way, C# includes various operators for different types of operations.</a:t>
            </a:r>
          </a:p>
          <a:p>
            <a:r>
              <a:rPr lang="en-US" sz="2800" dirty="0"/>
              <a:t>The following example demonstrates the </a:t>
            </a:r>
            <a:r>
              <a:rPr lang="en-US" sz="2800" b="1" dirty="0"/>
              <a:t>+</a:t>
            </a:r>
            <a:r>
              <a:rPr lang="en-US" sz="2800" dirty="0"/>
              <a:t> operator in C#.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In the above example, + operator adds two number literals and assign the result to a variable.</a:t>
            </a:r>
          </a:p>
          <a:p>
            <a:r>
              <a:rPr lang="en-US" sz="2800" dirty="0"/>
              <a:t>It also adds the values of two </a:t>
            </a:r>
            <a:r>
              <a:rPr lang="en-US" sz="2800" dirty="0" err="1"/>
              <a:t>int</a:t>
            </a:r>
            <a:r>
              <a:rPr lang="en-US" sz="2800" dirty="0"/>
              <a:t> variables and assigns the result to a variable.</a:t>
            </a:r>
          </a:p>
          <a:p>
            <a:r>
              <a:rPr lang="en-US" sz="2800" dirty="0"/>
              <a:t>Some operators behave differently based on the type of the operands. </a:t>
            </a:r>
          </a:p>
          <a:p>
            <a:r>
              <a:rPr lang="en-US" sz="2800" dirty="0"/>
              <a:t>For example, + operator also concatenates two strings.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5437-4426-4472-9F94-FF24FA2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1092449" y="3392932"/>
            <a:ext cx="628525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x = 5 + 5;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y = 10 + x;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z = x + y;</a:t>
            </a:r>
            <a:endParaRPr lang="en-GB" sz="1600" dirty="0">
              <a:solidFill>
                <a:srgbClr val="80808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528663" y="3392932"/>
            <a:ext cx="579518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528663" y="3063748"/>
            <a:ext cx="119967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2670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F5685-B811-493F-A818-E0523FDD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Arithmetic Operators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Relational Operators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Logical Operators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Assignment Operators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5437-4426-4472-9F94-FF24FA2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Operators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153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</p:cNvCxnSpPr>
          <p:nvPr/>
        </p:nvCxnSpPr>
        <p:spPr>
          <a:xfrm>
            <a:off x="1153346" y="62865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533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25590" y="130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533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354187" y="150681"/>
            <a:ext cx="10180588" cy="465768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400" b="1" dirty="0"/>
              <a:t> Outline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Introduction to C#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Namespace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Console Class Methods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Data Types &amp; Variables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Operators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Arrays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Strings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Classes/Objects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Constructors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Inheritance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Abstraction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Interface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Exception Handling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Properties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Collection Classes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3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F5685-B811-493F-A818-E0523FDD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5437-4426-4472-9F94-FF24FA2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Arithmetic Operators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03352"/>
              </p:ext>
            </p:extLst>
          </p:nvPr>
        </p:nvGraphicFramePr>
        <p:xfrm>
          <a:off x="131180" y="773454"/>
          <a:ext cx="1192964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0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65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Operator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Example</a:t>
                      </a:r>
                    </a:p>
                  </a:txBody>
                  <a:tcPr marL="43543" marR="43543" marT="43543" marB="4354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+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Adds two operands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A + B = 30</a:t>
                      </a:r>
                    </a:p>
                  </a:txBody>
                  <a:tcPr marL="43543" marR="43543" marT="43543" marB="4354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-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Subtracts second operand from the first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A - B = -10</a:t>
                      </a:r>
                    </a:p>
                  </a:txBody>
                  <a:tcPr marL="43543" marR="43543" marT="43543" marB="4354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*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Multiplies both operands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A * B = 200</a:t>
                      </a:r>
                    </a:p>
                  </a:txBody>
                  <a:tcPr marL="43543" marR="43543" marT="43543" marB="4354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/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Divides numerator by de-numerator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B / A = 2</a:t>
                      </a:r>
                    </a:p>
                  </a:txBody>
                  <a:tcPr marL="43543" marR="43543" marT="43543" marB="4354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%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Modulus Operator and remainder of after an integer division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B % A = 0</a:t>
                      </a:r>
                    </a:p>
                  </a:txBody>
                  <a:tcPr marL="43543" marR="43543" marT="43543" marB="4354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++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Increment operator increases integer value by one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A++ = 11</a:t>
                      </a:r>
                    </a:p>
                  </a:txBody>
                  <a:tcPr marL="43543" marR="43543" marT="43543" marB="4354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--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Decrement operator decreases integer value by one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A-- = 9</a:t>
                      </a:r>
                    </a:p>
                  </a:txBody>
                  <a:tcPr marL="43543" marR="43543" marT="43543" marB="4354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10585486" y="132764"/>
            <a:ext cx="1475335" cy="4456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=10, B=20</a:t>
            </a:r>
          </a:p>
        </p:txBody>
      </p:sp>
    </p:spTree>
    <p:extLst>
      <p:ext uri="{BB962C8B-B14F-4D97-AF65-F5344CB8AC3E}">
        <p14:creationId xmlns:p14="http://schemas.microsoft.com/office/powerpoint/2010/main" val="409886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Arithmetic </a:t>
            </a:r>
            <a:r>
              <a:rPr lang="en-US" sz="3200" dirty="0"/>
              <a:t>Operators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710698" y="1192628"/>
            <a:ext cx="6792251" cy="5286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MyFirstApp</a:t>
            </a:r>
            <a:endParaRPr lang="en-US" sz="12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5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2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s-E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s-ES" sz="12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s-E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x = 20, y = 10;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= (x + y);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5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50" dirty="0">
                <a:solidFill>
                  <a:srgbClr val="A31515"/>
                </a:solidFill>
                <a:latin typeface="Cascadia Mono" panose="020B0609020000020004" pitchFamily="49" charset="0"/>
              </a:rPr>
              <a:t>"Addition Operator: "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= (x - y);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5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50" dirty="0">
                <a:solidFill>
                  <a:srgbClr val="A31515"/>
                </a:solidFill>
                <a:latin typeface="Cascadia Mono" panose="020B0609020000020004" pitchFamily="49" charset="0"/>
              </a:rPr>
              <a:t>"Subtraction Operator: "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= (x * y);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5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50" dirty="0">
                <a:solidFill>
                  <a:srgbClr val="A31515"/>
                </a:solidFill>
                <a:latin typeface="Cascadia Mono" panose="020B0609020000020004" pitchFamily="49" charset="0"/>
              </a:rPr>
              <a:t>"Multiplication Operator: "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= (x / y);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5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50" dirty="0">
                <a:solidFill>
                  <a:srgbClr val="A31515"/>
                </a:solidFill>
                <a:latin typeface="Cascadia Mono" panose="020B0609020000020004" pitchFamily="49" charset="0"/>
              </a:rPr>
              <a:t>"Division Operator: "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= (x % y);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5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50" dirty="0">
                <a:solidFill>
                  <a:srgbClr val="A31515"/>
                </a:solidFill>
                <a:latin typeface="Cascadia Mono" panose="020B0609020000020004" pitchFamily="49" charset="0"/>
              </a:rPr>
              <a:t>"Modulo Operator: "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= (x++);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5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50" dirty="0">
                <a:solidFill>
                  <a:srgbClr val="A31515"/>
                </a:solidFill>
                <a:latin typeface="Cascadia Mono" panose="020B0609020000020004" pitchFamily="49" charset="0"/>
              </a:rPr>
              <a:t>"Increment Operator: "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= (x--);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5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50" dirty="0">
                <a:solidFill>
                  <a:srgbClr val="A31515"/>
                </a:solidFill>
                <a:latin typeface="Cascadia Mono" panose="020B0609020000020004" pitchFamily="49" charset="0"/>
              </a:rPr>
              <a:t>"Decrement Operator: "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5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131180" y="1192628"/>
            <a:ext cx="579518" cy="52860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  <a:p>
            <a:pPr algn="r"/>
            <a:r>
              <a:rPr lang="en-IN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</a:p>
          <a:p>
            <a:pPr algn="r"/>
            <a:r>
              <a:rPr lang="en-IN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  <a:p>
            <a:pPr algn="r"/>
            <a:r>
              <a:rPr lang="en-IN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</a:t>
            </a:r>
          </a:p>
          <a:p>
            <a:pPr algn="r"/>
            <a:r>
              <a:rPr lang="en-IN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5</a:t>
            </a:r>
          </a:p>
          <a:p>
            <a:pPr algn="r"/>
            <a:r>
              <a:rPr lang="en-IN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</a:t>
            </a:r>
          </a:p>
          <a:p>
            <a:pPr algn="r"/>
            <a:r>
              <a:rPr lang="en-IN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7</a:t>
            </a:r>
          </a:p>
          <a:p>
            <a:pPr algn="r"/>
            <a:r>
              <a:rPr lang="en-IN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</a:t>
            </a:r>
          </a:p>
          <a:p>
            <a:pPr algn="r"/>
            <a:r>
              <a:rPr lang="en-IN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9</a:t>
            </a:r>
          </a:p>
          <a:p>
            <a:pPr algn="r"/>
            <a:r>
              <a:rPr lang="en-IN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10</a:t>
            </a:r>
          </a:p>
          <a:p>
            <a:pPr algn="r"/>
            <a:r>
              <a:rPr lang="en-IN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11</a:t>
            </a:r>
          </a:p>
          <a:p>
            <a:pPr algn="r"/>
            <a:r>
              <a:rPr lang="en-IN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12</a:t>
            </a:r>
          </a:p>
          <a:p>
            <a:pPr algn="r"/>
            <a:r>
              <a:rPr lang="en-IN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13</a:t>
            </a:r>
          </a:p>
          <a:p>
            <a:pPr algn="r"/>
            <a:r>
              <a:rPr lang="en-IN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14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15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16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17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18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19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21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22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23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24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26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  <a:endParaRPr lang="en-IN" sz="1250" b="1" dirty="0">
              <a:solidFill>
                <a:schemeClr val="tx1">
                  <a:lumMod val="75000"/>
                  <a:lumOff val="2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131180" y="863444"/>
            <a:ext cx="119967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7560694" y="863444"/>
            <a:ext cx="119967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694" y="1192628"/>
            <a:ext cx="4500427" cy="272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1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F5685-B811-493F-A818-E0523FDD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5437-4426-4472-9F94-FF24FA2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US" sz="3600" dirty="0"/>
              <a:t>Relational Operators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903742"/>
              </p:ext>
            </p:extLst>
          </p:nvPr>
        </p:nvGraphicFramePr>
        <p:xfrm>
          <a:off x="131180" y="773454"/>
          <a:ext cx="11929641" cy="3920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7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9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Operator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Example</a:t>
                      </a:r>
                    </a:p>
                  </a:txBody>
                  <a:tcPr marL="43543" marR="43543" marT="43543" marB="4354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==</a:t>
                      </a:r>
                    </a:p>
                  </a:txBody>
                  <a:tcPr marL="43543" marR="43543" marT="43543" marB="43543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Checks if the values of two operands are equal or not, if yes then condition becomes true.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(A == B) is not true.</a:t>
                      </a:r>
                    </a:p>
                  </a:txBody>
                  <a:tcPr marL="43543" marR="43543" marT="43543" marB="4354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!=</a:t>
                      </a:r>
                    </a:p>
                  </a:txBody>
                  <a:tcPr marL="43543" marR="43543" marT="43543" marB="43543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Checks if the values of two operands are equal or not, if values are not equal then condition becomes true.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(A != B) is true.</a:t>
                      </a:r>
                    </a:p>
                  </a:txBody>
                  <a:tcPr marL="43543" marR="43543" marT="43543" marB="4354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&gt;</a:t>
                      </a:r>
                    </a:p>
                  </a:txBody>
                  <a:tcPr marL="43543" marR="43543" marT="43543" marB="43543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Checks if the value of left operand is greater than the value of right operand, if yes then condition becomes true.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(A &gt; B) is not true.</a:t>
                      </a:r>
                    </a:p>
                  </a:txBody>
                  <a:tcPr marL="43543" marR="43543" marT="43543" marB="4354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&lt;</a:t>
                      </a:r>
                    </a:p>
                  </a:txBody>
                  <a:tcPr marL="43543" marR="43543" marT="43543" marB="43543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Checks if the value of left operand is less than the value of right operand, if yes then condition becomes true.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(A &lt; B) is true.</a:t>
                      </a:r>
                    </a:p>
                  </a:txBody>
                  <a:tcPr marL="43543" marR="43543" marT="43543" marB="4354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&gt;=</a:t>
                      </a:r>
                    </a:p>
                  </a:txBody>
                  <a:tcPr marL="43543" marR="43543" marT="43543" marB="43543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Checks if the value of left operand is greater than or equal to the value of right operand, if yes then condition becomes true.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(A &gt;= B) is not true.</a:t>
                      </a:r>
                    </a:p>
                  </a:txBody>
                  <a:tcPr marL="43543" marR="43543" marT="43543" marB="4354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&lt;=</a:t>
                      </a:r>
                    </a:p>
                  </a:txBody>
                  <a:tcPr marL="43543" marR="43543" marT="43543" marB="43543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Checks if the value of left operand is less than or equal to the value of right operand, if yes then condition becomes true.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(A &lt;= B) is true.</a:t>
                      </a:r>
                    </a:p>
                  </a:txBody>
                  <a:tcPr marL="43543" marR="43543" marT="43543" marB="43543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10585486" y="132764"/>
            <a:ext cx="1475335" cy="4456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=10, B=20</a:t>
            </a:r>
          </a:p>
        </p:txBody>
      </p:sp>
    </p:spTree>
    <p:extLst>
      <p:ext uri="{BB962C8B-B14F-4D97-AF65-F5344CB8AC3E}">
        <p14:creationId xmlns:p14="http://schemas.microsoft.com/office/powerpoint/2010/main" val="77810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Relational </a:t>
            </a:r>
            <a:r>
              <a:rPr lang="en-US" sz="3200" dirty="0"/>
              <a:t>Operators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710698" y="1077368"/>
            <a:ext cx="11345551" cy="5447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MyFirstApp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a = 21, b = 10;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(a == b)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"a is equal to b"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"a is not equal to b"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(a &lt; b)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"a is less than b"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"a is not less than b"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(a &gt; b)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"a is greater than b"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"a is not greater than b"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8000"/>
                </a:solidFill>
                <a:latin typeface="Cascadia Mono" panose="020B0609020000020004" pitchFamily="49" charset="0"/>
              </a:rPr>
              <a:t>	/* Lets change value of a and b */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a = 5; b = 20;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(a &lt;= b)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"a is either less than or equal to  b"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(b &gt;= a)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"b is either greater than or equal to b"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	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131180" y="1077368"/>
            <a:ext cx="579518" cy="54476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5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7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9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10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11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12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13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14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15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16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17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18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19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21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22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23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24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26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28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29</a:t>
            </a:r>
            <a:endParaRPr lang="en-IN" sz="1200" b="1" dirty="0">
              <a:solidFill>
                <a:schemeClr val="tx1">
                  <a:lumMod val="75000"/>
                  <a:lumOff val="2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131180" y="748184"/>
            <a:ext cx="119967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8045182" y="1192628"/>
            <a:ext cx="3933675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endParaRPr lang="en-US" sz="125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734" y="1077368"/>
            <a:ext cx="5615515" cy="1910284"/>
          </a:xfrm>
          <a:prstGeom prst="rect">
            <a:avLst/>
          </a:prstGeom>
        </p:spPr>
      </p:pic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6440734" y="748184"/>
            <a:ext cx="119967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6437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F5685-B811-493F-A818-E0523FDD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5437-4426-4472-9F94-FF24FA2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sz="3600" dirty="0"/>
              <a:t>Logical Operators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861347"/>
              </p:ext>
            </p:extLst>
          </p:nvPr>
        </p:nvGraphicFramePr>
        <p:xfrm>
          <a:off x="131180" y="773454"/>
          <a:ext cx="119296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7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9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Operator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Example (x=5)</a:t>
                      </a:r>
                    </a:p>
                  </a:txBody>
                  <a:tcPr marL="43543" marR="43543" marT="43543" marB="4354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&amp;&amp;</a:t>
                      </a:r>
                    </a:p>
                  </a:txBody>
                  <a:tcPr marL="43543" marR="43543" marT="43543" marB="43543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Logical AND | Returns True if both statements are true</a:t>
                      </a:r>
                      <a:endParaRPr lang="en-US" dirty="0">
                        <a:effectLst/>
                      </a:endParaRP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 &lt; 5 &amp;&amp;  x &lt; 10 (False)</a:t>
                      </a:r>
                      <a:endParaRPr lang="en-US" dirty="0">
                        <a:effectLst/>
                      </a:endParaRPr>
                    </a:p>
                  </a:txBody>
                  <a:tcPr marL="43543" marR="43543" marT="43543" marB="4354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effectLst/>
                        </a:rPr>
                        <a:t>||</a:t>
                      </a:r>
                    </a:p>
                  </a:txBody>
                  <a:tcPr marL="43543" marR="43543" marT="43543" marB="43543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Logical OR  |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True if one of the statements is true</a:t>
                      </a:r>
                      <a:endParaRPr lang="en-US" dirty="0">
                        <a:effectLst/>
                      </a:endParaRP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 &gt; 3 || x &lt; 4 (True)</a:t>
                      </a:r>
                      <a:endParaRPr lang="en-US" dirty="0">
                        <a:effectLst/>
                      </a:endParaRPr>
                    </a:p>
                  </a:txBody>
                  <a:tcPr marL="43543" marR="43543" marT="43543" marB="4354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!</a:t>
                      </a:r>
                    </a:p>
                  </a:txBody>
                  <a:tcPr marL="43543" marR="43543" marT="43543" marB="43543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Logical NOT |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Reverse the result, returns False if the result is true</a:t>
                      </a:r>
                      <a:endParaRPr lang="en-US" dirty="0">
                        <a:effectLst/>
                      </a:endParaRP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!(x &gt; 3 &amp;&amp; x &lt; 10) (False)</a:t>
                      </a:r>
                      <a:endParaRPr lang="en-US" dirty="0">
                        <a:effectLst/>
                      </a:endParaRPr>
                    </a:p>
                  </a:txBody>
                  <a:tcPr marL="43543" marR="43543" marT="43543" marB="4354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710699" y="3011227"/>
            <a:ext cx="6912320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MyFirstApp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a =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b =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(a &amp;&amp; b);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(a || b);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.WriteLine(!(a &amp;&amp; b));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131180" y="3011227"/>
            <a:ext cx="579518" cy="30469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5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7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9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10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11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12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13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14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15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16</a:t>
            </a: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131180" y="2682043"/>
            <a:ext cx="119967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707" y="3007709"/>
            <a:ext cx="3501517" cy="1573623"/>
          </a:xfrm>
          <a:prstGeom prst="rect">
            <a:avLst/>
          </a:prstGeom>
        </p:spPr>
      </p:pic>
      <p:sp>
        <p:nvSpPr>
          <p:cNvPr id="10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7703707" y="2690874"/>
            <a:ext cx="1032887" cy="316835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5352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F5685-B811-493F-A818-E0523FDD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5437-4426-4472-9F94-FF24FA2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4"/>
            </a:pPr>
            <a:r>
              <a:rPr lang="en-US" sz="3600" dirty="0"/>
              <a:t>Assignment Operators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75071"/>
              </p:ext>
            </p:extLst>
          </p:nvPr>
        </p:nvGraphicFramePr>
        <p:xfrm>
          <a:off x="131180" y="773454"/>
          <a:ext cx="11929641" cy="362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2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4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Operator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Description</a:t>
                      </a:r>
                    </a:p>
                  </a:txBody>
                  <a:tcPr marL="43543" marR="43543" marT="43543" marB="4354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Example</a:t>
                      </a:r>
                    </a:p>
                  </a:txBody>
                  <a:tcPr marL="43543" marR="43543" marT="43543" marB="4354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=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Simple assignment operator, Assigns values from right side operands to left side operand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C = A + B assigns value of </a:t>
                      </a:r>
                    </a:p>
                    <a:p>
                      <a:pPr algn="ctr" fontAlgn="ctr"/>
                      <a:r>
                        <a:rPr lang="en-US" dirty="0">
                          <a:effectLst/>
                        </a:rPr>
                        <a:t>A + B into C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+=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Add AND assignment operator, It adds right operand to the left operand and assign the result to left operand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C += A is equivalent to </a:t>
                      </a:r>
                    </a:p>
                    <a:p>
                      <a:pPr algn="ctr" fontAlgn="ctr"/>
                      <a:r>
                        <a:rPr lang="en-US" dirty="0">
                          <a:effectLst/>
                        </a:rPr>
                        <a:t>C = C + A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effectLst/>
                        </a:rPr>
                        <a:t>-=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Subtract AND assignment operator, It subtracts right operand from the left operand and assign the result to left operand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C -= A is equivalent to </a:t>
                      </a:r>
                    </a:p>
                    <a:p>
                      <a:pPr algn="ctr" fontAlgn="ctr"/>
                      <a:r>
                        <a:rPr lang="en-US" dirty="0">
                          <a:effectLst/>
                        </a:rPr>
                        <a:t>C = C - A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*=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Multiply AND assignment operator, It multiplies right operand with the left operand and assign the result to left operand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C *= A is equivalent to </a:t>
                      </a:r>
                    </a:p>
                    <a:p>
                      <a:pPr algn="ctr" fontAlgn="ctr"/>
                      <a:r>
                        <a:rPr lang="en-US" dirty="0">
                          <a:effectLst/>
                        </a:rPr>
                        <a:t>C = C * A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/=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dirty="0">
                          <a:effectLst/>
                        </a:rPr>
                        <a:t>Divide AND assignment operator, It divides left operand with the right operand and assign the result to left operand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C /= A is equivalent to </a:t>
                      </a:r>
                    </a:p>
                    <a:p>
                      <a:pPr algn="ctr" fontAlgn="ctr"/>
                      <a:r>
                        <a:rPr lang="en-US" dirty="0">
                          <a:effectLst/>
                        </a:rPr>
                        <a:t>C = C / A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20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sz="3200" dirty="0"/>
              <a:t>Assignment Operators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649265" y="1213163"/>
            <a:ext cx="5652644" cy="433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MyFirstApp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a = 20;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a;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"= | Value of c = {0}"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+= a;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"+= | Value of c = {0}"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-= a;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"-= | Value of c = {0}"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*= a;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"*= | Value of c = {0}"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/= a;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"/= | Value of c = {0}"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ans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131179" y="1192628"/>
            <a:ext cx="518085" cy="43396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5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7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9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10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11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12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13</a:t>
            </a:r>
          </a:p>
          <a:p>
            <a:pPr algn="r"/>
            <a:r>
              <a:rPr lang="en-I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14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15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16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17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18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19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21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22</a:t>
            </a:r>
          </a:p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23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131180" y="883979"/>
            <a:ext cx="116346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10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6418906" y="883979"/>
            <a:ext cx="116346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22" b="-1"/>
          <a:stretch/>
        </p:blipFill>
        <p:spPr>
          <a:xfrm>
            <a:off x="6418906" y="1213163"/>
            <a:ext cx="4644569" cy="220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3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Arrays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915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F5685-B811-493F-A818-E0523FDD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array is a collection of similar types of data</a:t>
            </a:r>
          </a:p>
          <a:p>
            <a:r>
              <a:rPr lang="en-US" dirty="0"/>
              <a:t>It is a group of like-typed variables that are referred to by a common name.</a:t>
            </a:r>
          </a:p>
          <a:p>
            <a:r>
              <a:rPr lang="en-US" dirty="0"/>
              <a:t>Suppose we need to record the age of 5 students. Instead of creating 5 separate variables, we can simply create an array: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C#, here is how we can declare an array.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5437-4426-4472-9F94-FF24FA2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649" y="2627332"/>
            <a:ext cx="3100551" cy="15679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1055962" y="5118315"/>
            <a:ext cx="628525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301B92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Datatype</a:t>
            </a:r>
            <a:r>
              <a:rPr lang="en-GB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[] </a:t>
            </a:r>
            <a:r>
              <a:rPr lang="en-GB" sz="1600" dirty="0" err="1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arrayName</a:t>
            </a:r>
            <a:r>
              <a:rPr lang="en-GB" sz="1600" dirty="0">
                <a:solidFill>
                  <a:srgbClr val="80808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492176" y="5118315"/>
            <a:ext cx="579518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492176" y="4789131"/>
            <a:ext cx="2006004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Array Declaration</a:t>
            </a:r>
          </a:p>
        </p:txBody>
      </p:sp>
    </p:spTree>
    <p:extLst>
      <p:ext uri="{BB962C8B-B14F-4D97-AF65-F5344CB8AC3E}">
        <p14:creationId xmlns:p14="http://schemas.microsoft.com/office/powerpoint/2010/main" val="241505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64" y="896850"/>
            <a:ext cx="4667901" cy="1257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Array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64" y="2896737"/>
            <a:ext cx="4020111" cy="2514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743" y="896850"/>
            <a:ext cx="6459453" cy="2474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7138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C#: Introduction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41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39" y="844925"/>
            <a:ext cx="8478433" cy="16766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C# Array using Loops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39" y="3072148"/>
            <a:ext cx="4877481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6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32" y="1211922"/>
            <a:ext cx="7230484" cy="20195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- Arrays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78992" y="826955"/>
            <a:ext cx="5466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5265E"/>
                </a:solidFill>
                <a:latin typeface="Roboto Condensed (Body)"/>
              </a:rPr>
              <a:t>Find Minimum and Maximum Element (</a:t>
            </a:r>
            <a:r>
              <a:rPr lang="en-US" i="1" dirty="0">
                <a:solidFill>
                  <a:srgbClr val="25265E"/>
                </a:solidFill>
                <a:latin typeface="Roboto Condensed (Body)"/>
              </a:rPr>
              <a:t>using System.Linq</a:t>
            </a:r>
            <a:r>
              <a:rPr lang="en-US" b="1" dirty="0">
                <a:solidFill>
                  <a:srgbClr val="25265E"/>
                </a:solidFill>
                <a:latin typeface="Roboto Condensed (Body)"/>
              </a:rPr>
              <a:t>)</a:t>
            </a:r>
            <a:endParaRPr lang="en-US" b="1" i="0" dirty="0">
              <a:solidFill>
                <a:srgbClr val="25265E"/>
              </a:solidFill>
              <a:effectLst/>
              <a:latin typeface="Roboto Condensed (Body)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0068" y="3369853"/>
            <a:ext cx="479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5265E"/>
                </a:solidFill>
                <a:latin typeface="Roboto Condensed (Body)"/>
              </a:rPr>
              <a:t>Find the Average of an Array (</a:t>
            </a:r>
            <a:r>
              <a:rPr lang="en-US" i="1" dirty="0">
                <a:solidFill>
                  <a:srgbClr val="25265E"/>
                </a:solidFill>
                <a:latin typeface="Roboto Condensed (Body)"/>
              </a:rPr>
              <a:t>using System.Linq</a:t>
            </a:r>
            <a:r>
              <a:rPr lang="en-US" b="1" dirty="0">
                <a:solidFill>
                  <a:srgbClr val="25265E"/>
                </a:solidFill>
                <a:latin typeface="Roboto Condensed (Body)"/>
              </a:rPr>
              <a:t>)</a:t>
            </a:r>
            <a:endParaRPr lang="en-US" b="1" i="0" dirty="0">
              <a:solidFill>
                <a:srgbClr val="25265E"/>
              </a:solidFill>
              <a:effectLst/>
              <a:latin typeface="Roboto Condensed (Body)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32" y="3713719"/>
            <a:ext cx="6031844" cy="275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9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Strings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717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F5685-B811-493F-A818-E0523FDD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string variable contains a collection of characters surrounded by double quotes.</a:t>
            </a:r>
          </a:p>
          <a:p>
            <a:r>
              <a:rPr lang="en-US" dirty="0"/>
              <a:t>We can use strings as array of characters.</a:t>
            </a:r>
          </a:p>
          <a:p>
            <a:r>
              <a:rPr lang="en-US" dirty="0"/>
              <a:t>The string keyword is an alias for the </a:t>
            </a:r>
            <a:r>
              <a:rPr lang="en-US" b="1" dirty="0" err="1"/>
              <a:t>System.String</a:t>
            </a:r>
            <a:r>
              <a:rPr lang="en-US" dirty="0"/>
              <a:t> class.</a:t>
            </a:r>
          </a:p>
          <a:p>
            <a:endParaRPr lang="en-US" dirty="0"/>
          </a:p>
          <a:p>
            <a:endParaRPr lang="en-US" dirty="0"/>
          </a:p>
          <a:p>
            <a:r>
              <a:rPr lang="en-GB" i="1" dirty="0"/>
              <a:t>Question:</a:t>
            </a:r>
            <a:r>
              <a:rPr lang="en-GB" dirty="0"/>
              <a:t> </a:t>
            </a:r>
            <a:r>
              <a:rPr lang="en-US" dirty="0">
                <a:solidFill>
                  <a:srgbClr val="C00000"/>
                </a:solidFill>
              </a:rPr>
              <a:t>string is a keyword or an object or a class??</a:t>
            </a:r>
          </a:p>
          <a:p>
            <a:pPr lvl="1"/>
            <a:r>
              <a:rPr lang="en-US" dirty="0"/>
              <a:t>A string is represented by class </a:t>
            </a:r>
            <a:r>
              <a:rPr lang="en-US" b="1" i="1" dirty="0" err="1"/>
              <a:t>System.String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The </a:t>
            </a:r>
            <a:r>
              <a:rPr lang="en-US" i="1" dirty="0"/>
              <a:t>“string” keyword</a:t>
            </a:r>
            <a:r>
              <a:rPr lang="en-US" dirty="0"/>
              <a:t> is an alias for </a:t>
            </a:r>
            <a:r>
              <a:rPr lang="en-US" dirty="0" err="1"/>
              <a:t>System.String</a:t>
            </a:r>
            <a:r>
              <a:rPr lang="en-US" dirty="0"/>
              <a:t> class and instead of writing </a:t>
            </a:r>
            <a:r>
              <a:rPr lang="en-US" dirty="0" err="1"/>
              <a:t>System.String</a:t>
            </a:r>
            <a:r>
              <a:rPr lang="en-US" dirty="0"/>
              <a:t> one can use </a:t>
            </a:r>
            <a:r>
              <a:rPr lang="en-US" i="1" dirty="0"/>
              <a:t>String</a:t>
            </a:r>
            <a:r>
              <a:rPr lang="en-US" dirty="0"/>
              <a:t> which is a shorthand for </a:t>
            </a:r>
            <a:r>
              <a:rPr lang="en-US" b="1" i="1" dirty="0" err="1"/>
              <a:t>System.String</a:t>
            </a:r>
            <a:r>
              <a:rPr lang="en-US" dirty="0"/>
              <a:t> class.</a:t>
            </a:r>
          </a:p>
          <a:p>
            <a:pPr lvl="1"/>
            <a:r>
              <a:rPr lang="en-US" dirty="0"/>
              <a:t>So we can say string and String both can be used as an alias of </a:t>
            </a:r>
            <a:r>
              <a:rPr lang="en-US" dirty="0" err="1"/>
              <a:t>System.String</a:t>
            </a:r>
            <a:r>
              <a:rPr lang="en-US" dirty="0"/>
              <a:t> class. 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string is an </a:t>
            </a:r>
            <a:r>
              <a:rPr lang="en-US" i="1" dirty="0">
                <a:solidFill>
                  <a:schemeClr val="accent6"/>
                </a:solidFill>
              </a:rPr>
              <a:t>object </a:t>
            </a:r>
            <a:r>
              <a:rPr lang="en-US" dirty="0">
                <a:solidFill>
                  <a:schemeClr val="accent6"/>
                </a:solidFill>
              </a:rPr>
              <a:t>of </a:t>
            </a:r>
            <a:r>
              <a:rPr lang="en-US" dirty="0" err="1">
                <a:solidFill>
                  <a:schemeClr val="accent6"/>
                </a:solidFill>
              </a:rPr>
              <a:t>System.String</a:t>
            </a:r>
            <a:r>
              <a:rPr lang="en-US" dirty="0">
                <a:solidFill>
                  <a:schemeClr val="accent6"/>
                </a:solidFill>
              </a:rPr>
              <a:t> class</a:t>
            </a:r>
            <a:r>
              <a:rPr lang="en-US" dirty="0"/>
              <a:t>.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5437-4426-4472-9F94-FF24FA2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Class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EDBFC5-0C61-9DF1-7F14-6FAB5D0D0C7D}"/>
              </a:ext>
            </a:extLst>
          </p:cNvPr>
          <p:cNvSpPr/>
          <p:nvPr/>
        </p:nvSpPr>
        <p:spPr>
          <a:xfrm>
            <a:off x="1061763" y="2488713"/>
            <a:ext cx="691232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301B92"/>
                </a:solidFill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Name =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</a:rPr>
              <a:t>"Darshan"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chemeClr val="tx2"/>
                </a:solidFill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UName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scadia Mono" panose="020B0609020000020004" pitchFamily="49" charset="0"/>
              </a:rPr>
              <a:t>"University"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AA127C-F4C8-4CED-CC2A-ADAD7C7A2C5F}"/>
              </a:ext>
            </a:extLst>
          </p:cNvPr>
          <p:cNvSpPr/>
          <p:nvPr/>
        </p:nvSpPr>
        <p:spPr>
          <a:xfrm>
            <a:off x="482244" y="2488713"/>
            <a:ext cx="57951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  <a:p>
            <a:pPr algn="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9D92982-E999-EBB3-D06F-94DCC024ECAE}"/>
              </a:ext>
            </a:extLst>
          </p:cNvPr>
          <p:cNvSpPr/>
          <p:nvPr/>
        </p:nvSpPr>
        <p:spPr>
          <a:xfrm>
            <a:off x="482244" y="2159529"/>
            <a:ext cx="1673127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String Declaration</a:t>
            </a:r>
          </a:p>
        </p:txBody>
      </p:sp>
    </p:spTree>
    <p:extLst>
      <p:ext uri="{BB962C8B-B14F-4D97-AF65-F5344CB8AC3E}">
        <p14:creationId xmlns:p14="http://schemas.microsoft.com/office/powerpoint/2010/main" val="203721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7E8965-00E4-1F98-A900-2E01A799C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72" y="825614"/>
            <a:ext cx="7705580" cy="33889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A0F457-0A28-79C1-3484-80B5D88E3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String  </a:t>
            </a:r>
            <a:endParaRPr lang="en-GB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256C422-8861-AA1D-681F-4462F41C92F2}"/>
              </a:ext>
            </a:extLst>
          </p:cNvPr>
          <p:cNvSpPr/>
          <p:nvPr/>
        </p:nvSpPr>
        <p:spPr>
          <a:xfrm>
            <a:off x="203949" y="4326259"/>
            <a:ext cx="1088138" cy="275559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48FB01-41BD-5E1B-B287-50A29D2D2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" t="2430" r="-1"/>
          <a:stretch/>
        </p:blipFill>
        <p:spPr>
          <a:xfrm>
            <a:off x="208721" y="4608021"/>
            <a:ext cx="8249479" cy="193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4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FC981E-54BA-7A64-6248-A41E49E1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String Array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AFC8D-69A2-3C8A-ECF6-8E1783FBC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100" y="862130"/>
            <a:ext cx="5725564" cy="2666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000CC4-2E7C-1855-EFD1-6A065E37A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4" y="862130"/>
            <a:ext cx="5657680" cy="328248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C3ACC8-13F8-AE15-4EA2-E0622851E5FD}"/>
              </a:ext>
            </a:extLst>
          </p:cNvPr>
          <p:cNvCxnSpPr>
            <a:cxnSpLocks/>
          </p:cNvCxnSpPr>
          <p:nvPr/>
        </p:nvCxnSpPr>
        <p:spPr>
          <a:xfrm>
            <a:off x="6013174" y="954157"/>
            <a:ext cx="0" cy="32202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763EAF1-6679-CE3D-D987-F7E92216C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100" y="4624044"/>
            <a:ext cx="2724530" cy="19433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D93EAD93-A032-81C9-D91D-03C3EC35A909}"/>
              </a:ext>
            </a:extLst>
          </p:cNvPr>
          <p:cNvSpPr/>
          <p:nvPr/>
        </p:nvSpPr>
        <p:spPr>
          <a:xfrm>
            <a:off x="5431932" y="4336198"/>
            <a:ext cx="1088138" cy="275559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5509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75D91B-CD97-807F-2DBB-D814B35C2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67" y="843723"/>
            <a:ext cx="6845286" cy="542277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195426A-7539-AD1C-0410-691AFD1A1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Class Methods &amp; Properties</a:t>
            </a:r>
            <a:endParaRPr lang="en-GB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7D1F4772-89B4-6C1D-D15E-90EA09493570}"/>
              </a:ext>
            </a:extLst>
          </p:cNvPr>
          <p:cNvSpPr/>
          <p:nvPr/>
        </p:nvSpPr>
        <p:spPr>
          <a:xfrm>
            <a:off x="7230922" y="797868"/>
            <a:ext cx="1088138" cy="275559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DEE62-FC00-6780-409B-D4395B0B3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23"/>
          <a:stretch/>
        </p:blipFill>
        <p:spPr>
          <a:xfrm>
            <a:off x="7225748" y="1089154"/>
            <a:ext cx="4770782" cy="183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7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515F59-DD32-05E8-3C09-6C8FE739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Class Methods &amp; Properties Cont..</a:t>
            </a:r>
            <a:endParaRPr lang="en-GB" dirty="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A82CCAD-2D18-5ACD-EF99-1A16A5C892D9}"/>
              </a:ext>
            </a:extLst>
          </p:cNvPr>
          <p:cNvSpPr/>
          <p:nvPr/>
        </p:nvSpPr>
        <p:spPr>
          <a:xfrm>
            <a:off x="7230922" y="797868"/>
            <a:ext cx="1088138" cy="275559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4A8BF4-4D4A-21B4-C4B1-D101E9730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" t="2082"/>
          <a:stretch/>
        </p:blipFill>
        <p:spPr>
          <a:xfrm>
            <a:off x="7235687" y="1093305"/>
            <a:ext cx="3743380" cy="2863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92C582-48EA-D779-FB31-E2E3C430C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5" y="873022"/>
            <a:ext cx="6957141" cy="51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7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[Lab Work]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90500" y="990600"/>
          <a:ext cx="11859662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5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075">
                <a:tc>
                  <a:txBody>
                    <a:bodyPr/>
                    <a:lstStyle/>
                    <a:p>
                      <a:r>
                        <a:rPr lang="en-US" dirty="0"/>
                        <a:t>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132">
                <a:tc>
                  <a:txBody>
                    <a:bodyPr/>
                    <a:lstStyle/>
                    <a:p>
                      <a:r>
                        <a:rPr lang="en-US" b="1" dirty="0" err="1"/>
                        <a:t>ToLower</a:t>
                      </a:r>
                      <a:r>
                        <a:rPr lang="en-US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//Covert string into lower case</a:t>
                      </a:r>
                    </a:p>
                    <a:p>
                      <a:r>
                        <a:rPr lang="en-US" sz="18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Console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.WriteLine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(str1.ToLower());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132">
                <a:tc>
                  <a:txBody>
                    <a:bodyPr/>
                    <a:lstStyle/>
                    <a:p>
                      <a:r>
                        <a:rPr lang="en-US" b="1" dirty="0" err="1"/>
                        <a:t>ToUpper</a:t>
                      </a:r>
                      <a:r>
                        <a:rPr lang="en-US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//Convert string into Upper case</a:t>
                      </a:r>
                    </a:p>
                    <a:p>
                      <a:r>
                        <a:rPr lang="en-US" sz="18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Console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.WriteLine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(str1.ToUpper());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132">
                <a:tc>
                  <a:txBody>
                    <a:bodyPr/>
                    <a:lstStyle/>
                    <a:p>
                      <a:r>
                        <a:rPr lang="en-US" b="1" dirty="0"/>
                        <a:t>Insert()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//Insert substring into string</a:t>
                      </a:r>
                      <a:endParaRPr lang="en-US" sz="180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Console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.WriteLine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(str1.Insert(0,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"Hello"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));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88344"/>
                  </a:ext>
                </a:extLst>
              </a:tr>
              <a:tr h="637132">
                <a:tc>
                  <a:txBody>
                    <a:bodyPr/>
                    <a:lstStyle/>
                    <a:p>
                      <a:r>
                        <a:rPr lang="en-US" b="1" dirty="0" err="1"/>
                        <a:t>LastIndexOf</a:t>
                      </a:r>
                      <a:r>
                        <a:rPr lang="en-US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//Returns the last index position of specified 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Console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.WriteLine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(str1.LastIndexOf(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"e"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));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72075"/>
                  </a:ext>
                </a:extLst>
              </a:tr>
              <a:tr h="637132">
                <a:tc>
                  <a:txBody>
                    <a:bodyPr/>
                    <a:lstStyle/>
                    <a:p>
                      <a:r>
                        <a:rPr lang="en-US" b="1" dirty="0"/>
                        <a:t>Length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//Returns the Length of String</a:t>
                      </a:r>
                      <a:endParaRPr lang="en-US" sz="180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Console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.WriteLine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(str1.Length);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536402"/>
                  </a:ext>
                </a:extLst>
              </a:tr>
              <a:tr h="637132">
                <a:tc>
                  <a:txBody>
                    <a:bodyPr/>
                    <a:lstStyle/>
                    <a:p>
                      <a:r>
                        <a:rPr lang="en-US" b="1" dirty="0"/>
                        <a:t>Remove()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//Deletes all the characters from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begining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to specified index.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Console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.WriteLine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(str1.Remove(5));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049787"/>
                  </a:ext>
                </a:extLst>
              </a:tr>
              <a:tr h="637132">
                <a:tc>
                  <a:txBody>
                    <a:bodyPr/>
                    <a:lstStyle/>
                    <a:p>
                      <a:r>
                        <a:rPr lang="en-US" b="1" dirty="0"/>
                        <a:t>Replace()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 Replace the character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       </a:t>
                      </a:r>
                    </a:p>
                    <a:p>
                      <a:r>
                        <a:rPr lang="en-US" sz="18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Console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.WriteLine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(str1.Replace(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'e'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));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07833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8093798" y="43934"/>
            <a:ext cx="3748134" cy="6116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b="1" dirty="0" err="1">
                <a:solidFill>
                  <a:srgbClr val="1F377F"/>
                </a:solidFill>
                <a:latin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"Steven Clark"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b="1" dirty="0" err="1">
                <a:solidFill>
                  <a:srgbClr val="1F377F"/>
                </a:solidFill>
                <a:latin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"Clark"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482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[Lab Work] </a:t>
            </a:r>
          </a:p>
        </p:txBody>
      </p:sp>
      <p:graphicFrame>
        <p:nvGraphicFramePr>
          <p:cNvPr id="4" name="Content Placeholder 13"/>
          <p:cNvGraphicFramePr>
            <a:graphicFrameLocks noGrp="1"/>
          </p:cNvGraphicFramePr>
          <p:nvPr>
            <p:ph idx="1"/>
          </p:nvPr>
        </p:nvGraphicFramePr>
        <p:xfrm>
          <a:off x="190499" y="990600"/>
          <a:ext cx="11841555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0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b="1" dirty="0"/>
                        <a:t>Clone()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 Make String Clone</a:t>
                      </a:r>
                      <a:endParaRPr lang="en-US" sz="180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Console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.WriteLine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(str1.Clone());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b="1" dirty="0" err="1"/>
                        <a:t>CompareTo</a:t>
                      </a:r>
                      <a:r>
                        <a:rPr lang="en-US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//Compare two string value and returns 0 for true and 1 for false</a:t>
                      </a:r>
                      <a:endParaRPr lang="en-US" sz="180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Console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.WriteLine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(str1.CompareTo(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));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b="1" dirty="0"/>
                        <a:t>Contains()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//Check whether specified value exists or not in 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       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Console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.WriteLine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(str1.Contains(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ven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));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b="1" dirty="0" err="1"/>
                        <a:t>EndsWith</a:t>
                      </a:r>
                      <a:r>
                        <a:rPr lang="en-US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//Check whether specified value is the last character of string</a:t>
                      </a:r>
                    </a:p>
                    <a:p>
                      <a:r>
                        <a:rPr lang="en-US" sz="18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Console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.WriteLine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(str1.EndsWith(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"n"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));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b="1" dirty="0"/>
                        <a:t>Equals()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//Compare two string and returns true and false</a:t>
                      </a:r>
                      <a:endParaRPr lang="en-US" sz="180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Console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.WriteLine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(str1.Equals(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lastname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));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4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b="1" dirty="0" err="1"/>
                        <a:t>IndexOf</a:t>
                      </a:r>
                      <a:r>
                        <a:rPr lang="en-US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//Returns the first index position of specified value the first index position of specified value</a:t>
                      </a:r>
                    </a:p>
                    <a:p>
                      <a:r>
                        <a:rPr lang="en-US" sz="18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Console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.WriteLine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(str1.IndexOf(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"e"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));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921415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8093798" y="43934"/>
            <a:ext cx="3748134" cy="6116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b="1" dirty="0" err="1">
                <a:solidFill>
                  <a:srgbClr val="1F377F"/>
                </a:solidFill>
                <a:latin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"Steven Clark"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b="1" dirty="0" err="1">
                <a:solidFill>
                  <a:srgbClr val="1F377F"/>
                </a:solidFill>
                <a:latin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"Clark"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02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F5685-B811-493F-A818-E0523FDD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9575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C# is a general-purpose, modern and object-oriented programming language pronounced as “</a:t>
            </a:r>
            <a:r>
              <a:rPr lang="en-US" sz="2400" b="1" dirty="0"/>
              <a:t>C sharp</a:t>
            </a:r>
            <a:r>
              <a:rPr lang="en-US" sz="2400" dirty="0"/>
              <a:t>”.</a:t>
            </a:r>
          </a:p>
          <a:p>
            <a:pPr marL="409575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C# has roots from the C family, and the language is close to other popular languages like C++ and Java.</a:t>
            </a:r>
          </a:p>
          <a:p>
            <a:pPr marL="409575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The first version was released in year 2002. The latest version, </a:t>
            </a:r>
            <a:r>
              <a:rPr lang="en-US" sz="2400" b="1" dirty="0"/>
              <a:t>C</a:t>
            </a:r>
            <a:r>
              <a:rPr lang="en-US" sz="2400" b="1"/>
              <a:t># 14.0 </a:t>
            </a:r>
            <a:r>
              <a:rPr lang="en-US" sz="2400" dirty="0"/>
              <a:t>was released in June 2024.</a:t>
            </a:r>
          </a:p>
          <a:p>
            <a:pPr marL="409575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C# is case-sensitive; "</a:t>
            </a:r>
            <a:r>
              <a:rPr lang="en-US" sz="2400" dirty="0" err="1"/>
              <a:t>MyClass</a:t>
            </a:r>
            <a:r>
              <a:rPr lang="en-US" sz="2400" dirty="0"/>
              <a:t>" and "</a:t>
            </a:r>
            <a:r>
              <a:rPr lang="en-US" sz="2400" dirty="0" err="1"/>
              <a:t>myclass</a:t>
            </a:r>
            <a:r>
              <a:rPr lang="en-US" sz="2400" dirty="0"/>
              <a:t>" have different meaning.</a:t>
            </a:r>
          </a:p>
          <a:p>
            <a:pPr marL="409575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It was developed by Microsoft led by Anders Hejlsberg and his team.</a:t>
            </a:r>
          </a:p>
          <a:p>
            <a:r>
              <a:rPr lang="en-US" dirty="0"/>
              <a:t>C# is used for:</a:t>
            </a:r>
          </a:p>
          <a:p>
            <a:pPr lvl="1"/>
            <a:r>
              <a:rPr lang="en-US" dirty="0"/>
              <a:t>Mobile, Desktop, Web Applications</a:t>
            </a:r>
          </a:p>
          <a:p>
            <a:pPr lvl="1"/>
            <a:r>
              <a:rPr lang="en-US" dirty="0"/>
              <a:t>Web Services</a:t>
            </a:r>
          </a:p>
          <a:p>
            <a:pPr lvl="1"/>
            <a:r>
              <a:rPr lang="en-US" dirty="0"/>
              <a:t>Web Sites</a:t>
            </a:r>
          </a:p>
          <a:p>
            <a:pPr lvl="1"/>
            <a:r>
              <a:rPr lang="en-US" dirty="0"/>
              <a:t>Games</a:t>
            </a:r>
          </a:p>
          <a:p>
            <a:pPr lvl="1"/>
            <a:r>
              <a:rPr lang="en-US" dirty="0"/>
              <a:t>VR, Database Applications</a:t>
            </a:r>
          </a:p>
          <a:p>
            <a:pPr lvl="1"/>
            <a:r>
              <a:rPr lang="en-US" dirty="0"/>
              <a:t>And, much more!</a:t>
            </a:r>
          </a:p>
          <a:p>
            <a:pPr marL="409575" lvl="1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5437-4426-4472-9F94-FF24FA2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C#: 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209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[Lab Work]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90500" y="990600"/>
          <a:ext cx="118584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5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StartsWith</a:t>
                      </a:r>
                      <a:r>
                        <a:rPr lang="en-US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//Check 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wheater</a:t>
                      </a:r>
                      <a:r>
                        <a:rPr lang="en-US" sz="1800" baseline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first character of string is same as specified value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         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Console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.WriteLine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(str1.StartsWith(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"S"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));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Substring()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//Returns substring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            </a:t>
                      </a:r>
                    </a:p>
                    <a:p>
                      <a:r>
                        <a:rPr lang="en-US" sz="18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Console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.WriteLine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(str1.Substring(2, 5));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Trim()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//It removes starting and ending white spaces from string.</a:t>
                      </a:r>
                      <a:endParaRPr lang="en-US" sz="180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 err="1">
                          <a:solidFill>
                            <a:srgbClr val="2B91AF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Console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.WriteLine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 panose="020B0609020204030204" pitchFamily="49" charset="0"/>
                        </a:rPr>
                        <a:t>(str1.Trim());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8093798" y="43934"/>
            <a:ext cx="3748134" cy="6116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b="1" dirty="0" err="1">
                <a:solidFill>
                  <a:srgbClr val="1F377F"/>
                </a:solidFill>
                <a:latin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"Steven Clark"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b="1" dirty="0" err="1">
                <a:solidFill>
                  <a:srgbClr val="1F377F"/>
                </a:solidFill>
                <a:latin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"Clark"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882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Class &amp; Objects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239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F5685-B811-493F-A818-E0523FDD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Class is a data structure, and it will combine various types of data members such as fields, properties, member functions, and events into a single unit.</a:t>
            </a:r>
          </a:p>
          <a:p>
            <a:r>
              <a:rPr lang="en-US" dirty="0"/>
              <a:t>The </a:t>
            </a:r>
            <a:r>
              <a:rPr lang="en-US" b="1" dirty="0"/>
              <a:t>class</a:t>
            </a:r>
            <a:r>
              <a:rPr lang="en-US" dirty="0"/>
              <a:t> is like a blueprint of a specific object that has certain attributes and features.</a:t>
            </a:r>
          </a:p>
          <a:p>
            <a:r>
              <a:rPr lang="en-US" dirty="0"/>
              <a:t>In c# class is nothing but a collection of various data members (fields, properties, etc.) and member functions.</a:t>
            </a:r>
          </a:p>
          <a:p>
            <a:r>
              <a:rPr lang="en-US" u="sng" dirty="0"/>
              <a:t>For example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A car should have some attributes such as four wheels, two or more doors, steering, a windshield, etc. </a:t>
            </a:r>
          </a:p>
          <a:p>
            <a:pPr lvl="1"/>
            <a:r>
              <a:rPr lang="en-US" dirty="0"/>
              <a:t>It should also have some functionalities like start, stop, run, move, etc. </a:t>
            </a:r>
          </a:p>
          <a:p>
            <a:pPr lvl="1"/>
            <a:r>
              <a:rPr lang="en-US" dirty="0"/>
              <a:t>Now, any object that has these attributes and functionalities is a car.</a:t>
            </a:r>
          </a:p>
          <a:p>
            <a:r>
              <a:rPr lang="en-US" dirty="0"/>
              <a:t>It defines the kinds of data and the functionality their objects will have.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5437-4426-4472-9F94-FF24FA2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04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F5685-B811-493F-A818-E0523FDD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defined a class “users” using class keyword with </a:t>
            </a:r>
            <a:r>
              <a:rPr lang="en-US" b="1" dirty="0"/>
              <a:t>public</a:t>
            </a:r>
            <a:r>
              <a:rPr lang="en-US" dirty="0"/>
              <a:t> access modifier. </a:t>
            </a:r>
          </a:p>
          <a:p>
            <a:r>
              <a:rPr lang="en-US" dirty="0"/>
              <a:t>Here, the public access </a:t>
            </a:r>
            <a:r>
              <a:rPr lang="en-US" dirty="0" err="1"/>
              <a:t>specifier</a:t>
            </a:r>
            <a:r>
              <a:rPr lang="en-US" dirty="0"/>
              <a:t> will allow the users to create objects for this class, and inside of the body class, we can create </a:t>
            </a:r>
            <a:r>
              <a:rPr lang="en-US" b="1" dirty="0"/>
              <a:t>required fields, properties, methods, and events </a:t>
            </a:r>
            <a:r>
              <a:rPr lang="en-US" dirty="0"/>
              <a:t>for specific usage.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5437-4426-4472-9F94-FF24FA2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 Class in C#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649265" y="1213163"/>
            <a:ext cx="5652644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 </a:t>
            </a:r>
            <a:r>
              <a:rPr lang="en-US" sz="1600" dirty="0">
                <a:latin typeface="Cascadia Mono" panose="020B0609020000020004" pitchFamily="49" charset="0"/>
              </a:rPr>
              <a:t>or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 internal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users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Properties, Methods, Events, etc.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131179" y="1192628"/>
            <a:ext cx="518085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131180" y="883979"/>
            <a:ext cx="1735720" cy="308649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Class Declaration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446" y="3513550"/>
            <a:ext cx="3794926" cy="30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5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 &amp; Object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80" y="811192"/>
            <a:ext cx="3748489" cy="5726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889" y="811192"/>
            <a:ext cx="7042734" cy="1822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889" y="3239588"/>
            <a:ext cx="7042734" cy="1283489"/>
          </a:xfrm>
          <a:prstGeom prst="rect">
            <a:avLst/>
          </a:prstGeom>
        </p:spPr>
      </p:pic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4308889" y="2930939"/>
            <a:ext cx="916254" cy="308649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0662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 &amp; Object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649264" y="1116428"/>
            <a:ext cx="11399861" cy="54476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MyFirstApp</a:t>
            </a:r>
            <a:endParaRPr lang="en-US" sz="12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50" dirty="0">
                <a:solidFill>
                  <a:srgbClr val="2B91AF"/>
                </a:solidFill>
                <a:latin typeface="Cascadia Mono" panose="020B0609020000020004" pitchFamily="49" charset="0"/>
              </a:rPr>
              <a:t>Users</a:t>
            </a:r>
            <a:endParaRPr lang="en-US" sz="12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id = 0;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name = </a:t>
            </a:r>
            <a:r>
              <a:rPr lang="en-US" sz="12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.Empty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GetUserDetails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5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50" dirty="0">
                <a:solidFill>
                  <a:srgbClr val="A31515"/>
                </a:solidFill>
                <a:latin typeface="Cascadia Mono" panose="020B0609020000020004" pitchFamily="49" charset="0"/>
              </a:rPr>
              <a:t>"Enter your user id:"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id = </a:t>
            </a:r>
            <a:r>
              <a:rPr lang="en-US" sz="1250" dirty="0">
                <a:solidFill>
                  <a:srgbClr val="2B91AF"/>
                </a:solidFill>
                <a:latin typeface="Cascadia Mono" panose="020B0609020000020004" pitchFamily="49" charset="0"/>
              </a:rPr>
              <a:t>Convert</a:t>
            </a:r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.</a:t>
            </a:r>
            <a:r>
              <a:rPr lang="en-US" sz="1250" dirty="0">
                <a:solidFill>
                  <a:schemeClr val="accent5">
                    <a:lumMod val="50000"/>
                  </a:schemeClr>
                </a:solidFill>
                <a:latin typeface="Cascadia Mono" panose="020B0609020000020004" pitchFamily="49" charset="0"/>
              </a:rPr>
              <a:t>ToInt32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5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5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50" dirty="0">
                <a:solidFill>
                  <a:srgbClr val="A31515"/>
                </a:solidFill>
                <a:latin typeface="Cascadia Mono" panose="020B0609020000020004" pitchFamily="49" charset="0"/>
              </a:rPr>
              <a:t>"Enter your name:"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name = </a:t>
            </a:r>
            <a:r>
              <a:rPr lang="en-US" sz="125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5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250" dirty="0">
                <a:solidFill>
                  <a:srgbClr val="A31515"/>
                </a:solidFill>
                <a:latin typeface="Cascadia Mono" panose="020B0609020000020004" pitchFamily="49" charset="0"/>
              </a:rPr>
              <a:t>"Id: {0}, Name: {1}"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, id, name);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5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en-US" sz="12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5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2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50" dirty="0">
                <a:solidFill>
                  <a:srgbClr val="2B91AF"/>
                </a:solidFill>
                <a:latin typeface="Cascadia Mono" panose="020B0609020000020004" pitchFamily="49" charset="0"/>
              </a:rPr>
              <a:t>Users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user = </a:t>
            </a:r>
            <a:r>
              <a:rPr lang="en-US" sz="125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50" dirty="0">
                <a:solidFill>
                  <a:srgbClr val="2B91AF"/>
                </a:solidFill>
                <a:latin typeface="Cascadia Mono" panose="020B0609020000020004" pitchFamily="49" charset="0"/>
              </a:rPr>
              <a:t>Users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user.GetUserDetails</a:t>
            </a:r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25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131179" y="1095893"/>
            <a:ext cx="518085" cy="54784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5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7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9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10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11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12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13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14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15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16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17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18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19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21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22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23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24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26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</a:p>
          <a:p>
            <a:pPr algn="r"/>
            <a:r>
              <a:rPr lang="en-US" sz="12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28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131180" y="787244"/>
            <a:ext cx="93562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Example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228" y="1106185"/>
            <a:ext cx="4813897" cy="2498881"/>
          </a:xfrm>
          <a:prstGeom prst="rect">
            <a:avLst/>
          </a:prstGeom>
        </p:spPr>
      </p:pic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7235228" y="787244"/>
            <a:ext cx="93562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32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are real-world entities and also called as instance of a class.</a:t>
            </a:r>
          </a:p>
          <a:p>
            <a:r>
              <a:rPr lang="en-US" dirty="0"/>
              <a:t>For example, chair, car, pen, mobile, laptop etc.</a:t>
            </a:r>
          </a:p>
          <a:p>
            <a:r>
              <a:rPr lang="en-US" dirty="0"/>
              <a:t>We can create one or more objects of a class. </a:t>
            </a:r>
          </a:p>
          <a:p>
            <a:r>
              <a:rPr lang="en-US" dirty="0"/>
              <a:t>Each object can have different values of properties and field but, </a:t>
            </a:r>
            <a:r>
              <a:rPr lang="en-US" b="1" i="1" dirty="0"/>
              <a:t>methods and events behaves the same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of a Class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954065" y="3356015"/>
            <a:ext cx="4370410" cy="3385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student1 =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435979" y="3335482"/>
            <a:ext cx="518085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435980" y="3026833"/>
            <a:ext cx="1735720" cy="308649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 Creation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954064" y="4095030"/>
            <a:ext cx="4370411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student1 =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student1.FirstName =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Naimish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student1.LastName =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"Patel"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student1.GetFullName();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435978" y="4074495"/>
            <a:ext cx="518085" cy="15696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5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</a:t>
            </a:r>
          </a:p>
        </p:txBody>
      </p:sp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435979" y="3765846"/>
            <a:ext cx="246914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Access Members of a Class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6118785" y="3342954"/>
            <a:ext cx="5942036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student1 =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student1.FirstName =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"Raj"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student1.LastName =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"Mehta"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student2 =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student2.FirstName =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Abhay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student2.LastName = 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Doshi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5600699" y="3322419"/>
            <a:ext cx="518085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5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</a:t>
            </a:r>
          </a:p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7</a:t>
            </a:r>
          </a:p>
        </p:txBody>
      </p:sp>
      <p:sp>
        <p:nvSpPr>
          <p:cNvPr id="12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5600700" y="3013770"/>
            <a:ext cx="211455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Create Multiple Objects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66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 &amp; Object (for loop)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80" y="811192"/>
            <a:ext cx="3748489" cy="5726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557" y="811192"/>
            <a:ext cx="4462004" cy="49103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448" y="1124700"/>
            <a:ext cx="3083815" cy="1984259"/>
          </a:xfrm>
          <a:prstGeom prst="rect">
            <a:avLst/>
          </a:prstGeom>
        </p:spPr>
      </p:pic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8609449" y="816052"/>
            <a:ext cx="861122" cy="308649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401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 &amp; Object (</a:t>
            </a:r>
            <a:r>
              <a:rPr lang="en-US" dirty="0" err="1"/>
              <a:t>foreach</a:t>
            </a:r>
            <a:r>
              <a:rPr lang="en-US" dirty="0"/>
              <a:t> loop)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80" y="811192"/>
            <a:ext cx="3748489" cy="5726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448" y="1124700"/>
            <a:ext cx="3083815" cy="1984259"/>
          </a:xfrm>
          <a:prstGeom prst="rect">
            <a:avLst/>
          </a:prstGeom>
        </p:spPr>
      </p:pic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8609449" y="816052"/>
            <a:ext cx="861122" cy="308649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577" y="811192"/>
            <a:ext cx="4473962" cy="47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9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 &amp; Object (</a:t>
            </a:r>
            <a:r>
              <a:rPr lang="en-US" dirty="0" err="1"/>
              <a:t>foreach</a:t>
            </a:r>
            <a:r>
              <a:rPr lang="en-US" dirty="0"/>
              <a:t> loop)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80" y="811192"/>
            <a:ext cx="3748489" cy="5726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4126645" y="4309847"/>
            <a:ext cx="861122" cy="308649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645" y="811192"/>
            <a:ext cx="6897063" cy="34390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645" y="4618496"/>
            <a:ext cx="2151931" cy="190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1E4F5685-B811-493F-A818-E0523FDDBF99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r>
              <a:rPr lang="en-US" b="1" dirty="0"/>
              <a:t>Object Oriented Language</a:t>
            </a:r>
            <a:endParaRPr lang="en-US" dirty="0"/>
          </a:p>
          <a:p>
            <a:pPr lvl="1"/>
            <a:r>
              <a:rPr lang="en-US" dirty="0"/>
              <a:t>C# is an object-oriented language.</a:t>
            </a:r>
          </a:p>
          <a:p>
            <a:pPr lvl="1"/>
            <a:r>
              <a:rPr lang="en-US" dirty="0"/>
              <a:t>This means that development is easier if there are long codes in large projects as compared </a:t>
            </a:r>
            <a:r>
              <a:rPr lang="en-US"/>
              <a:t>to procedure-oriented </a:t>
            </a:r>
            <a:r>
              <a:rPr lang="en-US" dirty="0"/>
              <a:t>programming languages.</a:t>
            </a:r>
          </a:p>
          <a:p>
            <a:r>
              <a:rPr lang="en-US" b="1" dirty="0"/>
              <a:t>Structured programming language</a:t>
            </a:r>
            <a:endParaRPr lang="en-US" dirty="0"/>
          </a:p>
          <a:p>
            <a:pPr lvl="1"/>
            <a:r>
              <a:rPr lang="en-US" dirty="0"/>
              <a:t>The programs in C# can be structured by breaking them into smaller parts using functions. </a:t>
            </a:r>
          </a:p>
          <a:p>
            <a:pPr lvl="1"/>
            <a:r>
              <a:rPr lang="en-US" dirty="0"/>
              <a:t>This makes the program easier to understand.</a:t>
            </a:r>
          </a:p>
          <a:p>
            <a:r>
              <a:rPr lang="en-US" b="1" dirty="0"/>
              <a:t>Simple to use</a:t>
            </a:r>
            <a:endParaRPr lang="en-US" dirty="0"/>
          </a:p>
          <a:p>
            <a:pPr lvl="1"/>
            <a:r>
              <a:rPr lang="en-US" dirty="0"/>
              <a:t>It is quite simple to use C# as it has various features and functionalities. </a:t>
            </a:r>
          </a:p>
          <a:p>
            <a:pPr lvl="1"/>
            <a:r>
              <a:rPr lang="en-US" dirty="0"/>
              <a:t>Moreover, it provides a structured approach that makes the program easier to understand.</a:t>
            </a:r>
          </a:p>
          <a:p>
            <a:r>
              <a:rPr lang="en-US" b="1" dirty="0"/>
              <a:t>Scalable language</a:t>
            </a:r>
            <a:endParaRPr lang="en-US" dirty="0"/>
          </a:p>
          <a:p>
            <a:pPr lvl="1"/>
            <a:r>
              <a:rPr lang="en-US" dirty="0"/>
              <a:t>C# is an automatically scalable as well as updatable language. </a:t>
            </a:r>
          </a:p>
          <a:p>
            <a:pPr lvl="1"/>
            <a:r>
              <a:rPr lang="en-US" dirty="0"/>
              <a:t>The old files are regularly updated and replaced with new ones.</a:t>
            </a:r>
          </a:p>
          <a:p>
            <a:pPr marL="409575" lvl="1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C#: Features </a:t>
            </a:r>
          </a:p>
        </p:txBody>
      </p:sp>
    </p:spTree>
    <p:extLst>
      <p:ext uri="{BB962C8B-B14F-4D97-AF65-F5344CB8AC3E}">
        <p14:creationId xmlns:p14="http://schemas.microsoft.com/office/powerpoint/2010/main" val="103215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Constructor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23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F5685-B811-493F-A818-E0523FDD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constructor is a </a:t>
            </a:r>
            <a:r>
              <a:rPr lang="en-US" b="1" i="1" dirty="0"/>
              <a:t>special type of method</a:t>
            </a:r>
            <a:r>
              <a:rPr lang="en-US" dirty="0"/>
              <a:t> which will be called automatically when you create an instance of a class. </a:t>
            </a:r>
          </a:p>
          <a:p>
            <a:r>
              <a:rPr lang="en-US" dirty="0"/>
              <a:t>A constructor is defined by using an access modifier and class name </a:t>
            </a:r>
          </a:p>
          <a:p>
            <a:pPr marL="457200" lvl="1" indent="0">
              <a:buNone/>
            </a:pPr>
            <a:r>
              <a:rPr lang="en-US" dirty="0"/>
              <a:t>&lt;access-modifier&gt; &lt;class-name&gt;(){ }.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5437-4426-4472-9F94-FF24FA2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896915" y="2737163"/>
            <a:ext cx="4494235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endParaRPr lang="en-US" sz="1600" b="1" u="sng" dirty="0"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Student</a:t>
            </a:r>
            <a:r>
              <a:rPr lang="en-IN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	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//constructor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378829" y="2716628"/>
            <a:ext cx="518085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7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378830" y="2407979"/>
            <a:ext cx="1021346" cy="28811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8" name="Round Diagonal Corner Rectangle 7"/>
          <p:cNvSpPr/>
          <p:nvPr/>
        </p:nvSpPr>
        <p:spPr>
          <a:xfrm>
            <a:off x="5553075" y="2737162"/>
            <a:ext cx="6507746" cy="3130237"/>
          </a:xfrm>
          <a:prstGeom prst="round2Diag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A constructor </a:t>
            </a:r>
            <a:r>
              <a:rPr lang="en-US" sz="2000" b="1" dirty="0">
                <a:solidFill>
                  <a:schemeClr val="tx1"/>
                </a:solidFill>
              </a:rPr>
              <a:t>name must be the same as a class name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A constructor </a:t>
            </a:r>
            <a:r>
              <a:rPr lang="en-US" sz="2000" b="1" dirty="0">
                <a:solidFill>
                  <a:schemeClr val="tx1"/>
                </a:solidFill>
              </a:rPr>
              <a:t>can be public, private, or protected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The constructor </a:t>
            </a:r>
            <a:r>
              <a:rPr lang="en-US" sz="2000" b="1" dirty="0">
                <a:solidFill>
                  <a:schemeClr val="tx1"/>
                </a:solidFill>
              </a:rPr>
              <a:t>cannot return any value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so, cannot have a return type.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A class </a:t>
            </a:r>
            <a:r>
              <a:rPr lang="en-US" sz="2000" b="1" dirty="0">
                <a:solidFill>
                  <a:schemeClr val="tx1"/>
                </a:solidFill>
              </a:rPr>
              <a:t>can have multiple constructors </a:t>
            </a:r>
            <a:r>
              <a:rPr lang="en-US" sz="2000" dirty="0">
                <a:solidFill>
                  <a:schemeClr val="tx1"/>
                </a:solidFill>
              </a:rPr>
              <a:t>with different parameters but can only have one parameter less constructor.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If </a:t>
            </a:r>
            <a:r>
              <a:rPr lang="en-US" sz="2000" b="1" dirty="0">
                <a:solidFill>
                  <a:schemeClr val="tx1"/>
                </a:solidFill>
              </a:rPr>
              <a:t>no constructor is defined, the C# compiler would create it internally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1A3C4AD4-AE2C-BB37-D8F4-E2CF8B009D71}"/>
              </a:ext>
            </a:extLst>
          </p:cNvPr>
          <p:cNvSpPr/>
          <p:nvPr/>
        </p:nvSpPr>
        <p:spPr>
          <a:xfrm>
            <a:off x="7369084" y="2397807"/>
            <a:ext cx="3127825" cy="526468"/>
          </a:xfrm>
          <a:prstGeom prst="roundRect">
            <a:avLst>
              <a:gd name="adj" fmla="val 13506"/>
            </a:avLst>
          </a:prstGeom>
          <a:solidFill>
            <a:schemeClr val="tx2"/>
          </a:solidFill>
          <a:ln>
            <a:noFill/>
          </a:ln>
          <a:effectLst>
            <a:outerShdw blurRad="1778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+mj-lt"/>
              </a:rPr>
              <a:t>Constructor </a:t>
            </a:r>
            <a:r>
              <a:rPr lang="en-US" sz="2000" b="1" dirty="0">
                <a:latin typeface="+mj-lt"/>
              </a:rPr>
              <a:t>Characteristics </a:t>
            </a:r>
          </a:p>
        </p:txBody>
      </p:sp>
    </p:spTree>
    <p:extLst>
      <p:ext uri="{BB962C8B-B14F-4D97-AF65-F5344CB8AC3E}">
        <p14:creationId xmlns:p14="http://schemas.microsoft.com/office/powerpoint/2010/main" val="306211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Constructors can be classified as follows.</a:t>
            </a:r>
          </a:p>
          <a:p>
            <a:pPr lvl="1"/>
            <a:r>
              <a:rPr lang="en-US" sz="2400" b="1" dirty="0"/>
              <a:t>Default Constructor</a:t>
            </a:r>
          </a:p>
          <a:p>
            <a:pPr lvl="2"/>
            <a:r>
              <a:rPr lang="en-US" sz="2000" dirty="0"/>
              <a:t>By default, C# creates default constructor internally.</a:t>
            </a:r>
          </a:p>
          <a:p>
            <a:pPr lvl="1"/>
            <a:r>
              <a:rPr lang="en-US" sz="2400" b="1" dirty="0"/>
              <a:t>Parameterized Constructor</a:t>
            </a:r>
          </a:p>
          <a:p>
            <a:pPr lvl="2"/>
            <a:r>
              <a:rPr lang="en-US" sz="2000" dirty="0"/>
              <a:t>When an object is declared in a </a:t>
            </a:r>
            <a:r>
              <a:rPr lang="en-US" sz="2000" b="1" dirty="0"/>
              <a:t>parameterized constructor</a:t>
            </a:r>
            <a:r>
              <a:rPr lang="en-US" sz="2000" dirty="0"/>
              <a:t>, the initial values have to be passed as arguments to the </a:t>
            </a:r>
            <a:r>
              <a:rPr lang="en-US" sz="2000" b="1" dirty="0"/>
              <a:t>constructor</a:t>
            </a:r>
            <a:r>
              <a:rPr lang="en-US" sz="2000" dirty="0"/>
              <a:t>.</a:t>
            </a:r>
          </a:p>
          <a:p>
            <a:pPr lvl="1"/>
            <a:r>
              <a:rPr lang="en-US" sz="2400" b="1" dirty="0"/>
              <a:t>Copy Constructor</a:t>
            </a:r>
          </a:p>
          <a:p>
            <a:pPr lvl="2"/>
            <a:r>
              <a:rPr lang="en-US" sz="2000" dirty="0"/>
              <a:t>The </a:t>
            </a:r>
            <a:r>
              <a:rPr lang="en-US" sz="2000" b="1" dirty="0"/>
              <a:t>copy constructor</a:t>
            </a:r>
            <a:r>
              <a:rPr lang="en-US" sz="2000" dirty="0"/>
              <a:t> is a </a:t>
            </a:r>
            <a:r>
              <a:rPr lang="en-US" sz="2000" b="1" dirty="0"/>
              <a:t>constructor</a:t>
            </a:r>
            <a:r>
              <a:rPr lang="en-US" sz="2000" dirty="0"/>
              <a:t> which creates an object by initializing it with an object of the same class, which has been created previously. </a:t>
            </a:r>
          </a:p>
          <a:p>
            <a:pPr lvl="2"/>
            <a:r>
              <a:rPr lang="en-US" sz="2000" dirty="0"/>
              <a:t>The </a:t>
            </a:r>
            <a:r>
              <a:rPr lang="en-US" sz="2000" b="1" dirty="0"/>
              <a:t>copy constructor</a:t>
            </a:r>
            <a:r>
              <a:rPr lang="en-US" sz="2000" dirty="0"/>
              <a:t> is used to: Initialize one object from another of the same type. </a:t>
            </a:r>
          </a:p>
          <a:p>
            <a:pPr lvl="2"/>
            <a:r>
              <a:rPr lang="en-US" sz="2000" b="1" dirty="0"/>
              <a:t>Copy</a:t>
            </a:r>
            <a:r>
              <a:rPr lang="en-US" sz="2000" dirty="0"/>
              <a:t> an object to pass it as an argument to a function.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 of Constructor</a:t>
            </a:r>
            <a:r>
              <a:rPr lang="en-IN" dirty="0">
                <a:latin typeface="Open Sans Semibold" panose="020B0706030804020204"/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31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Constructor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649264" y="1116428"/>
            <a:ext cx="11399861" cy="5493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MyFirstApp</a:t>
            </a:r>
            <a:endParaRPr lang="en-US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Users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user =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Users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3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3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Naimish</a:t>
            </a:r>
            <a:r>
              <a:rPr lang="en-US" sz="13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, 30);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user.GetUserDetails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3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Users</a:t>
            </a:r>
            <a:endParaRPr lang="en-US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Name = </a:t>
            </a:r>
            <a:r>
              <a:rPr lang="en-US" sz="13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.Empty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Age = 0;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Users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name, </a:t>
            </a:r>
            <a:r>
              <a:rPr lang="en-US" sz="13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age) </a:t>
            </a:r>
            <a:r>
              <a:rPr lang="en-US" sz="1300" dirty="0">
                <a:solidFill>
                  <a:schemeClr val="accent3">
                    <a:lumMod val="50000"/>
                  </a:schemeClr>
                </a:solidFill>
                <a:latin typeface="Cascadia Mono" panose="020B0609020000020004" pitchFamily="49" charset="0"/>
              </a:rPr>
              <a:t>//Parameterized Constructor</a:t>
            </a:r>
          </a:p>
          <a:p>
            <a:r>
              <a:rPr lang="en-US" sz="1300" dirty="0">
                <a:solidFill>
                  <a:schemeClr val="accent3">
                    <a:lumMod val="50000"/>
                  </a:schemeClr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Name = name;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Age = age;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GetUserDetails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300" dirty="0">
                <a:solidFill>
                  <a:srgbClr val="A31515"/>
                </a:solidFill>
                <a:latin typeface="Cascadia Mono" panose="020B0609020000020004" pitchFamily="49" charset="0"/>
              </a:rPr>
              <a:t>"Name: {0}, Age: {1}"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, Name, Age);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131179" y="1095893"/>
            <a:ext cx="518085" cy="5493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5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7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9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10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15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16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17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18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19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26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131180" y="787244"/>
            <a:ext cx="93562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Example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7235228" y="787244"/>
            <a:ext cx="93562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228" y="1116427"/>
            <a:ext cx="4795496" cy="114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Copy Constructor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649265" y="1116428"/>
            <a:ext cx="8834370" cy="512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MyFirstApp</a:t>
            </a:r>
            <a:endParaRPr lang="en-US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    public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Users</a:t>
            </a:r>
            <a:endParaRPr lang="en-US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Name = </a:t>
            </a:r>
            <a:r>
              <a:rPr lang="en-US" sz="13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.Empty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Age = 0;</a:t>
            </a:r>
          </a:p>
          <a:p>
            <a:endParaRPr lang="en-US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Users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name, </a:t>
            </a:r>
            <a:r>
              <a:rPr lang="en-US" sz="13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age) </a:t>
            </a:r>
            <a:r>
              <a:rPr lang="en-IN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//Parameterized Constructor</a:t>
            </a:r>
            <a:endParaRPr lang="en-US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Name = name;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Age = age;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endParaRPr lang="en-US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GetUserDetails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300" dirty="0">
                <a:solidFill>
                  <a:srgbClr val="A31515"/>
                </a:solidFill>
                <a:latin typeface="Cascadia Mono" panose="020B0609020000020004" pitchFamily="49" charset="0"/>
              </a:rPr>
              <a:t>"Name: {0}, Age: {1}"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, Name, Age);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endParaRPr lang="en-US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 public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Users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Users 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user) </a:t>
            </a:r>
            <a:r>
              <a:rPr lang="en-IN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//Copy Constructor</a:t>
            </a:r>
            <a:endParaRPr lang="en-US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3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.Name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user.Name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3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this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.Age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user.Age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131179" y="1095893"/>
            <a:ext cx="518085" cy="509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5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7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9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10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15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16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17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18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19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131180" y="787244"/>
            <a:ext cx="93562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Example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74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Copy Constructor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649264" y="1116428"/>
            <a:ext cx="11399861" cy="2292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    class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3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Users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user1 =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Users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3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3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Naimish</a:t>
            </a:r>
            <a:r>
              <a:rPr lang="en-US" sz="13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, 30);</a:t>
            </a:r>
          </a:p>
          <a:p>
            <a:r>
              <a:rPr lang="en-US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            Users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user2 = </a:t>
            </a:r>
            <a:r>
              <a:rPr lang="en-US" sz="13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300" dirty="0">
                <a:solidFill>
                  <a:srgbClr val="2B91AF"/>
                </a:solidFill>
                <a:latin typeface="Cascadia Mono" panose="020B0609020000020004" pitchFamily="49" charset="0"/>
              </a:rPr>
              <a:t>Users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(user1);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user2.GetUserDetails();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3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3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3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131179" y="1095893"/>
            <a:ext cx="518085" cy="2292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28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29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30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35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36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37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38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131180" y="787244"/>
            <a:ext cx="93562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Example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7235228" y="787244"/>
            <a:ext cx="93562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228" y="1116427"/>
            <a:ext cx="4795496" cy="114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1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Inheritance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616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F5685-B811-493F-A818-E0523FDD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 object-oriented programming, inheritance stands as a </a:t>
            </a:r>
            <a:r>
              <a:rPr lang="en-US" sz="2800" b="1" dirty="0"/>
              <a:t>fundamental characteristic</a:t>
            </a:r>
            <a:r>
              <a:rPr lang="en-US" sz="2800" dirty="0"/>
              <a:t>. </a:t>
            </a:r>
          </a:p>
          <a:p>
            <a:r>
              <a:rPr lang="en-US" sz="2800" dirty="0"/>
              <a:t>It provides the </a:t>
            </a:r>
            <a:r>
              <a:rPr lang="en-US" sz="2800" b="1" dirty="0"/>
              <a:t>ability to create a child class that can reuse (inherit), extend, or alter the functionalities of a parent class</a:t>
            </a:r>
            <a:r>
              <a:rPr lang="en-US" sz="2800" dirty="0"/>
              <a:t>.</a:t>
            </a:r>
          </a:p>
          <a:p>
            <a:r>
              <a:rPr lang="en-US" sz="2800" dirty="0"/>
              <a:t>The class </a:t>
            </a:r>
            <a:r>
              <a:rPr lang="en-US" sz="2800" b="1" dirty="0"/>
              <a:t>whose members are inherited is called the base class</a:t>
            </a:r>
            <a:r>
              <a:rPr lang="en-US" sz="2800" dirty="0"/>
              <a:t>. </a:t>
            </a:r>
          </a:p>
          <a:p>
            <a:r>
              <a:rPr lang="en-US" sz="2800" dirty="0"/>
              <a:t>The class that </a:t>
            </a:r>
            <a:r>
              <a:rPr lang="en-US" sz="2800" b="1" dirty="0"/>
              <a:t>inherits the members of the base class is called the derived class</a:t>
            </a:r>
            <a:r>
              <a:rPr lang="en-US" sz="2800" dirty="0"/>
              <a:t>.</a:t>
            </a:r>
          </a:p>
          <a:p>
            <a:r>
              <a:rPr lang="fr-FR" sz="2800" dirty="0"/>
              <a:t>Inheritance promotes </a:t>
            </a:r>
            <a:r>
              <a:rPr lang="fr-FR" sz="2800" b="1" dirty="0"/>
              <a:t>code reuse</a:t>
            </a:r>
            <a:r>
              <a:rPr lang="fr-FR" sz="2800" dirty="0"/>
              <a:t>, </a:t>
            </a:r>
            <a:r>
              <a:rPr lang="fr-FR" sz="2800" b="1" dirty="0"/>
              <a:t>simplifies code maintenance</a:t>
            </a:r>
            <a:r>
              <a:rPr lang="fr-FR" sz="2800" dirty="0"/>
              <a:t>, and </a:t>
            </a:r>
            <a:r>
              <a:rPr lang="fr-FR" sz="2800" b="1" dirty="0"/>
              <a:t>improves code </a:t>
            </a:r>
            <a:r>
              <a:rPr lang="fr-FR" sz="2800" b="1"/>
              <a:t>organizations</a:t>
            </a:r>
            <a:r>
              <a:rPr lang="fr-FR" sz="2800" dirty="0"/>
              <a:t>.</a:t>
            </a:r>
          </a:p>
          <a:p>
            <a:r>
              <a:rPr lang="en-US" sz="2800" dirty="0"/>
              <a:t>It implements the </a:t>
            </a:r>
            <a:r>
              <a:rPr lang="en-US" sz="2800" b="1" dirty="0"/>
              <a:t>IS-A relationship</a:t>
            </a:r>
            <a:r>
              <a:rPr lang="en-US" sz="2800" dirty="0"/>
              <a:t> between a base class and one or more derived classes.</a:t>
            </a:r>
          </a:p>
          <a:p>
            <a:pPr marL="409575" lvl="1" indent="-342900">
              <a:buFont typeface="Wingdings" panose="05000000000000000000" pitchFamily="2" charset="2"/>
              <a:buChar char="Ø"/>
            </a:pPr>
            <a:endParaRPr lang="en-US" sz="2400" b="1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5437-4426-4472-9F94-FF24FA2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42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cont..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99" y="910356"/>
            <a:ext cx="4958301" cy="5398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CA84FB-6B99-AAFE-BEE8-2EFF83C4213F}"/>
              </a:ext>
            </a:extLst>
          </p:cNvPr>
          <p:cNvSpPr/>
          <p:nvPr/>
        </p:nvSpPr>
        <p:spPr>
          <a:xfrm>
            <a:off x="5124450" y="1143001"/>
            <a:ext cx="6724650" cy="494347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>
                <a:solidFill>
                  <a:schemeClr val="tx1"/>
                </a:solidFill>
              </a:rPr>
              <a:t>Super Class: [Animal Class]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The class whose features are inherited is known as super class(or a base class or a parent class).</a:t>
            </a:r>
          </a:p>
          <a:p>
            <a:pPr algn="just"/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b="1" dirty="0">
                <a:solidFill>
                  <a:schemeClr val="tx1"/>
                </a:solidFill>
              </a:rPr>
              <a:t>Sub Class: [Dog]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The class that inherits the other class is known as subclass(or a derived class, extended class, or child class). 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The subclass can add its own fields and methods in addition to the superclass fields and methods.</a:t>
            </a:r>
          </a:p>
          <a:p>
            <a:pPr algn="just"/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US" sz="2000" b="1" dirty="0">
                <a:solidFill>
                  <a:schemeClr val="tx1"/>
                </a:solidFill>
              </a:rPr>
              <a:t>Reusability: 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Inheritance supports the concept of “reusability”, i.e. when we want to create a new class and there is already a class that includes some of the code that we want, we can derive our new class from the existing class. 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By doing this, we are reusing the fields and methods of the existing class.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50FB0F-1258-EC9F-85E2-07951BE43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111923"/>
            <a:ext cx="11613560" cy="55905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namespace Program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457200" lvl="1" indent="0">
              <a:buNone/>
            </a:pPr>
            <a:r>
              <a:rPr lang="en-US" sz="2400" dirty="0"/>
              <a:t>class parent</a:t>
            </a:r>
          </a:p>
          <a:p>
            <a:pPr marL="457200" lvl="1" indent="0">
              <a:buNone/>
            </a:pPr>
            <a:r>
              <a:rPr lang="en-US" sz="2400" dirty="0"/>
              <a:t>{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}</a:t>
            </a:r>
          </a:p>
          <a:p>
            <a:pPr marL="457200" lvl="1" indent="0">
              <a:buNone/>
            </a:pPr>
            <a:r>
              <a:rPr lang="en-US" sz="2400" dirty="0"/>
              <a:t>class </a:t>
            </a:r>
            <a:r>
              <a:rPr lang="en-US" sz="2400" b="1" dirty="0"/>
              <a:t>child : parent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{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A05CC2-7D0A-68DD-B65B-CD7C913E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Syntax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E3D0A5-7E5E-A69A-EA5F-35D0D6DDD505}"/>
              </a:ext>
            </a:extLst>
          </p:cNvPr>
          <p:cNvSpPr/>
          <p:nvPr/>
        </p:nvSpPr>
        <p:spPr>
          <a:xfrm>
            <a:off x="1244876" y="3534603"/>
            <a:ext cx="295275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90124C-8495-D39C-7C5A-C4C9C52C79DB}"/>
              </a:ext>
            </a:extLst>
          </p:cNvPr>
          <p:cNvSpPr/>
          <p:nvPr/>
        </p:nvSpPr>
        <p:spPr>
          <a:xfrm>
            <a:off x="437324" y="1053548"/>
            <a:ext cx="3945834" cy="51683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93EB53-F13B-1C02-13C8-473A2066C750}"/>
              </a:ext>
            </a:extLst>
          </p:cNvPr>
          <p:cNvSpPr/>
          <p:nvPr/>
        </p:nvSpPr>
        <p:spPr>
          <a:xfrm>
            <a:off x="4800186" y="1048164"/>
            <a:ext cx="4015823" cy="5181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E598B4-5805-5C79-9E38-6BFEF8C9F038}"/>
              </a:ext>
            </a:extLst>
          </p:cNvPr>
          <p:cNvSpPr/>
          <p:nvPr/>
        </p:nvSpPr>
        <p:spPr>
          <a:xfrm>
            <a:off x="5652880" y="2136026"/>
            <a:ext cx="2362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Class A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(Base)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13503E-3878-7882-B0B8-CE142FAA857F}"/>
              </a:ext>
            </a:extLst>
          </p:cNvPr>
          <p:cNvSpPr/>
          <p:nvPr/>
        </p:nvSpPr>
        <p:spPr>
          <a:xfrm>
            <a:off x="5614780" y="4198869"/>
            <a:ext cx="2362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Class B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(Derived)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5E9419-6195-2CD8-C7C0-475BD63FF9BA}"/>
              </a:ext>
            </a:extLst>
          </p:cNvPr>
          <p:cNvCxnSpPr>
            <a:stCxn id="7" idx="2"/>
          </p:cNvCxnSpPr>
          <p:nvPr/>
        </p:nvCxnSpPr>
        <p:spPr>
          <a:xfrm>
            <a:off x="6833980" y="2745626"/>
            <a:ext cx="0" cy="1453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01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C#: Hello World!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330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Inheritance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88063" y="887240"/>
          <a:ext cx="10394067" cy="4956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721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364E8F-19B0-4159-9AC5-46DCAE158F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517893-6BAB-405A-BB74-33A52A7FEA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7535ED-DBBC-420A-91B8-6C82570D2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61B2E35-283C-4D43-B158-3955AF1936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A2F13C7-60A7-4730-B47E-DB94BE352E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C65CEC-913B-4C34-AF40-51100EAD1A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EE404D-E7CD-436D-A1BC-79DC45F3D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A34CC1-A795-42C3-8A99-59F3B30AE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27ABC6-81F6-414F-A8C8-D10E3BDE3D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9606175-9E7F-4B99-989A-6E4E87514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Inheritance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1381125" y="1038225"/>
            <a:ext cx="4267200" cy="5181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0" dirty="0"/>
          </a:p>
        </p:txBody>
      </p:sp>
      <p:sp>
        <p:nvSpPr>
          <p:cNvPr id="5" name="Rectangle 4"/>
          <p:cNvSpPr/>
          <p:nvPr/>
        </p:nvSpPr>
        <p:spPr>
          <a:xfrm>
            <a:off x="5762625" y="1038225"/>
            <a:ext cx="4267200" cy="5181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    </a:t>
            </a:r>
            <a:r>
              <a:rPr lang="en-US" sz="3600" b="1" u="sng" dirty="0">
                <a:solidFill>
                  <a:schemeClr val="accent1"/>
                </a:solidFill>
                <a:latin typeface="+mj-lt"/>
              </a:rPr>
              <a:t>Single Inheritance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    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In single inheritance, a derived class is created from a single base class.</a:t>
            </a:r>
          </a:p>
          <a:p>
            <a:pPr algn="ctr"/>
            <a:r>
              <a:rPr lang="en-US" sz="2400" i="1" dirty="0">
                <a:solidFill>
                  <a:schemeClr val="tx1"/>
                </a:solidFill>
              </a:rPr>
              <a:t>(There is only one parent class &amp; one child class)</a:t>
            </a:r>
          </a:p>
        </p:txBody>
      </p:sp>
      <p:sp>
        <p:nvSpPr>
          <p:cNvPr id="6" name="Rectangle 5"/>
          <p:cNvSpPr/>
          <p:nvPr/>
        </p:nvSpPr>
        <p:spPr>
          <a:xfrm>
            <a:off x="2343150" y="2404382"/>
            <a:ext cx="2362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Class A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(Base)</a:t>
            </a:r>
          </a:p>
        </p:txBody>
      </p:sp>
      <p:sp>
        <p:nvSpPr>
          <p:cNvPr id="7" name="Rectangle 6"/>
          <p:cNvSpPr/>
          <p:nvPr/>
        </p:nvSpPr>
        <p:spPr>
          <a:xfrm>
            <a:off x="2305050" y="4467225"/>
            <a:ext cx="2362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Class B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(Derived)</a:t>
            </a: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>
            <a:off x="3524250" y="3013982"/>
            <a:ext cx="0" cy="1453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50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- Single Inheritance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3375" y="1047750"/>
            <a:ext cx="4267200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//Base Class</a:t>
            </a:r>
          </a:p>
          <a:p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Teacher</a:t>
            </a:r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Teach()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.WriteLine(</a:t>
            </a:r>
            <a:r>
              <a:rPr lang="en-US" sz="15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"Teach"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sz="1500" dirty="0"/>
          </a:p>
        </p:txBody>
      </p:sp>
      <p:sp>
        <p:nvSpPr>
          <p:cNvPr id="10" name="Rectangle 9"/>
          <p:cNvSpPr/>
          <p:nvPr/>
        </p:nvSpPr>
        <p:spPr>
          <a:xfrm>
            <a:off x="4714875" y="1047750"/>
            <a:ext cx="4267200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//Derived Class</a:t>
            </a:r>
          </a:p>
          <a:p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Student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Teacher</a:t>
            </a:r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Learn()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.WriteLine(</a:t>
            </a:r>
            <a:r>
              <a:rPr lang="en-US" sz="15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"Learn"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sz="1500" dirty="0"/>
          </a:p>
        </p:txBody>
      </p:sp>
      <p:sp>
        <p:nvSpPr>
          <p:cNvPr id="11" name="Rectangle 10"/>
          <p:cNvSpPr/>
          <p:nvPr/>
        </p:nvSpPr>
        <p:spPr>
          <a:xfrm>
            <a:off x="333375" y="3479623"/>
            <a:ext cx="4267200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Teacher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 =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Teacher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d.Teach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Student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 =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Student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s.Learn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s.Teach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.ReadKey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sz="1500" dirty="0"/>
          </a:p>
        </p:txBody>
      </p:sp>
      <p:sp>
        <p:nvSpPr>
          <p:cNvPr id="12" name="Rectangle 11"/>
          <p:cNvSpPr/>
          <p:nvPr/>
        </p:nvSpPr>
        <p:spPr>
          <a:xfrm>
            <a:off x="4714875" y="3479623"/>
            <a:ext cx="4267200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0" b="1" dirty="0">
              <a:solidFill>
                <a:schemeClr val="tx1"/>
              </a:solidFill>
            </a:endParaRPr>
          </a:p>
          <a:p>
            <a:endParaRPr lang="en-US" sz="1500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3638550"/>
            <a:ext cx="3048000" cy="25015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80535F-A116-4805-D91F-8949C225851B}"/>
              </a:ext>
            </a:extLst>
          </p:cNvPr>
          <p:cNvSpPr/>
          <p:nvPr/>
        </p:nvSpPr>
        <p:spPr>
          <a:xfrm>
            <a:off x="5400675" y="1505778"/>
            <a:ext cx="1847850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49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Inheritance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1066800"/>
            <a:ext cx="4267200" cy="5181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0" dirty="0"/>
          </a:p>
        </p:txBody>
      </p:sp>
      <p:sp>
        <p:nvSpPr>
          <p:cNvPr id="10" name="Rectangle 9"/>
          <p:cNvSpPr/>
          <p:nvPr/>
        </p:nvSpPr>
        <p:spPr>
          <a:xfrm>
            <a:off x="4686300" y="1066800"/>
            <a:ext cx="4267200" cy="5181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u="sng" dirty="0">
                <a:solidFill>
                  <a:schemeClr val="accent1"/>
                </a:solidFill>
                <a:latin typeface="+mj-lt"/>
              </a:rPr>
              <a:t>Multi-level Inheritance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    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In Multi-level inheritance, a derived class is created from another derived class.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57300" y="2356757"/>
            <a:ext cx="2362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Class A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(Base)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19200" y="3810000"/>
            <a:ext cx="2362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Class B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>
            <a:off x="2438400" y="2966357"/>
            <a:ext cx="0" cy="8436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208314" y="5263243"/>
            <a:ext cx="2362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Class C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400300" y="4419600"/>
            <a:ext cx="0" cy="8436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77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– Multi-Level Inheritance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066800"/>
            <a:ext cx="4267200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//Base Class</a:t>
            </a:r>
          </a:p>
          <a:p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Teacher</a:t>
            </a:r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Teach()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.WriteLine(</a:t>
            </a:r>
            <a:r>
              <a:rPr lang="en-US" sz="15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"Teach"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sz="1500" dirty="0"/>
          </a:p>
        </p:txBody>
      </p:sp>
      <p:sp>
        <p:nvSpPr>
          <p:cNvPr id="5" name="Rectangle 4"/>
          <p:cNvSpPr/>
          <p:nvPr/>
        </p:nvSpPr>
        <p:spPr>
          <a:xfrm>
            <a:off x="4686300" y="1066800"/>
            <a:ext cx="4267200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15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Base,Derived</a:t>
            </a:r>
            <a:r>
              <a:rPr lang="en-US" sz="15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Class</a:t>
            </a:r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Student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Teacher</a:t>
            </a:r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Learn()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	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.WriteLine(</a:t>
            </a:r>
            <a:r>
              <a:rPr lang="en-US" sz="15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"Learn"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304800" y="3498673"/>
            <a:ext cx="4267200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//Derived Class</a:t>
            </a:r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SemFour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Student</a:t>
            </a:r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FourthSem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	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.WriteLine(</a:t>
            </a:r>
            <a:r>
              <a:rPr lang="en-US" sz="15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"Semester 	Four Students"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sz="1500" dirty="0"/>
          </a:p>
        </p:txBody>
      </p:sp>
      <p:sp>
        <p:nvSpPr>
          <p:cNvPr id="7" name="Rectangle 6"/>
          <p:cNvSpPr/>
          <p:nvPr/>
        </p:nvSpPr>
        <p:spPr>
          <a:xfrm>
            <a:off x="4689929" y="3496780"/>
            <a:ext cx="4267200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5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Program</a:t>
            </a:r>
            <a:endParaRPr lang="en-US" sz="9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</a:t>
            </a:r>
            <a:r>
              <a:rPr lang="en-US" sz="9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</a:t>
            </a:r>
            <a:r>
              <a:rPr lang="en-US" sz="9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5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Teacher</a:t>
            </a: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 = </a:t>
            </a:r>
            <a:r>
              <a:rPr lang="en-US" sz="9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5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Teacher</a:t>
            </a: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d.Teach</a:t>
            </a: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9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5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Student</a:t>
            </a: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 = </a:t>
            </a:r>
            <a:r>
              <a:rPr lang="en-US" sz="9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5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Student</a:t>
            </a: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s.Learn</a:t>
            </a: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s.Teach</a:t>
            </a: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9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5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SemFour</a:t>
            </a: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Sem</a:t>
            </a: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9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5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SemFour</a:t>
            </a: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Sem.Learn</a:t>
            </a: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Sem.Teach</a:t>
            </a: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Sem.FourthSem</a:t>
            </a: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9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95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9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.ReadKey</a:t>
            </a:r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US" sz="9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sz="950" b="1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/>
          <a:stretch/>
        </p:blipFill>
        <p:spPr>
          <a:xfrm>
            <a:off x="9054547" y="2133878"/>
            <a:ext cx="3021385" cy="26661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6656C5-A624-FD19-28D1-5F40E58F133A}"/>
              </a:ext>
            </a:extLst>
          </p:cNvPr>
          <p:cNvSpPr/>
          <p:nvPr/>
        </p:nvSpPr>
        <p:spPr>
          <a:xfrm>
            <a:off x="5788301" y="1406387"/>
            <a:ext cx="1847850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E5846-665C-80BE-A9D9-281716FD8F6C}"/>
              </a:ext>
            </a:extLst>
          </p:cNvPr>
          <p:cNvSpPr/>
          <p:nvPr/>
        </p:nvSpPr>
        <p:spPr>
          <a:xfrm>
            <a:off x="1415084" y="4089952"/>
            <a:ext cx="1847850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11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" grpId="0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Inheritance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48700" cy="525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0" dirty="0"/>
          </a:p>
        </p:txBody>
      </p:sp>
      <p:sp>
        <p:nvSpPr>
          <p:cNvPr id="5" name="Rectangle 4"/>
          <p:cNvSpPr/>
          <p:nvPr/>
        </p:nvSpPr>
        <p:spPr>
          <a:xfrm>
            <a:off x="3486150" y="1143000"/>
            <a:ext cx="2362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Class A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57300" y="3335703"/>
            <a:ext cx="2362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Class C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82201" y="3348618"/>
            <a:ext cx="2362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Class B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5257800"/>
            <a:ext cx="1600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Class D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57475" y="5257800"/>
            <a:ext cx="1600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Class 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82101" y="5238427"/>
            <a:ext cx="1600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Class F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62800" y="5238427"/>
            <a:ext cx="1600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Class G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A53393-1819-999C-FE62-D1E58FA241AA}"/>
              </a:ext>
            </a:extLst>
          </p:cNvPr>
          <p:cNvSpPr/>
          <p:nvPr/>
        </p:nvSpPr>
        <p:spPr>
          <a:xfrm>
            <a:off x="9004852" y="917713"/>
            <a:ext cx="2701786" cy="4966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u="sng" dirty="0">
                <a:solidFill>
                  <a:schemeClr val="accent1"/>
                </a:solidFill>
                <a:latin typeface="+mj-lt"/>
              </a:rPr>
              <a:t>Hierarchical </a:t>
            </a:r>
            <a:r>
              <a:rPr lang="en-US" sz="3600" b="1" u="sng" dirty="0" err="1">
                <a:solidFill>
                  <a:schemeClr val="accent1"/>
                </a:solidFill>
                <a:latin typeface="+mj-lt"/>
              </a:rPr>
              <a:t>Inheritace</a:t>
            </a:r>
            <a:endParaRPr lang="en-US" sz="3600" b="1" u="sng" dirty="0">
              <a:solidFill>
                <a:schemeClr val="accent1"/>
              </a:solidFill>
              <a:latin typeface="+mj-lt"/>
            </a:endParaRPr>
          </a:p>
          <a:p>
            <a:pPr algn="ctr"/>
            <a:r>
              <a:rPr lang="en-US" sz="2200" dirty="0">
                <a:solidFill>
                  <a:schemeClr val="tx1"/>
                </a:solidFill>
              </a:rPr>
              <a:t>There is one parent class that has more then one child class.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EDE4CD-D589-0DB9-D67D-42B9FE4F30E8}"/>
              </a:ext>
            </a:extLst>
          </p:cNvPr>
          <p:cNvCxnSpPr/>
          <p:nvPr/>
        </p:nvCxnSpPr>
        <p:spPr>
          <a:xfrm>
            <a:off x="4661452" y="1769165"/>
            <a:ext cx="0" cy="5068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AE6C24-CC33-A823-2F95-B8149F930D10}"/>
              </a:ext>
            </a:extLst>
          </p:cNvPr>
          <p:cNvCxnSpPr/>
          <p:nvPr/>
        </p:nvCxnSpPr>
        <p:spPr>
          <a:xfrm>
            <a:off x="2445026" y="2286000"/>
            <a:ext cx="433346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97F4D32-246C-69D0-B37C-B18BCB11E577}"/>
              </a:ext>
            </a:extLst>
          </p:cNvPr>
          <p:cNvCxnSpPr>
            <a:cxnSpLocks/>
          </p:cNvCxnSpPr>
          <p:nvPr/>
        </p:nvCxnSpPr>
        <p:spPr>
          <a:xfrm>
            <a:off x="2455800" y="2288804"/>
            <a:ext cx="0" cy="9314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0F2258-334B-72C5-87E5-C5FD44E1DD33}"/>
              </a:ext>
            </a:extLst>
          </p:cNvPr>
          <p:cNvCxnSpPr>
            <a:cxnSpLocks/>
          </p:cNvCxnSpPr>
          <p:nvPr/>
        </p:nvCxnSpPr>
        <p:spPr>
          <a:xfrm>
            <a:off x="6772696" y="2282178"/>
            <a:ext cx="0" cy="9314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D34E2D-A234-1D9B-302B-01EAA23C0C17}"/>
              </a:ext>
            </a:extLst>
          </p:cNvPr>
          <p:cNvCxnSpPr>
            <a:cxnSpLocks/>
          </p:cNvCxnSpPr>
          <p:nvPr/>
        </p:nvCxnSpPr>
        <p:spPr>
          <a:xfrm>
            <a:off x="2388705" y="3949147"/>
            <a:ext cx="0" cy="5068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76747E-7C63-AFCB-7F2F-9084C0E6B41D}"/>
              </a:ext>
            </a:extLst>
          </p:cNvPr>
          <p:cNvCxnSpPr>
            <a:cxnSpLocks/>
          </p:cNvCxnSpPr>
          <p:nvPr/>
        </p:nvCxnSpPr>
        <p:spPr>
          <a:xfrm>
            <a:off x="1106558" y="4446104"/>
            <a:ext cx="262061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5E54D6-ADF5-0B48-2774-77ACDEBC94E9}"/>
              </a:ext>
            </a:extLst>
          </p:cNvPr>
          <p:cNvCxnSpPr>
            <a:cxnSpLocks/>
          </p:cNvCxnSpPr>
          <p:nvPr/>
        </p:nvCxnSpPr>
        <p:spPr>
          <a:xfrm>
            <a:off x="3734636" y="4432343"/>
            <a:ext cx="0" cy="70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FD43799-6E51-BE13-2CB5-6C37154062B8}"/>
              </a:ext>
            </a:extLst>
          </p:cNvPr>
          <p:cNvCxnSpPr>
            <a:cxnSpLocks/>
          </p:cNvCxnSpPr>
          <p:nvPr/>
        </p:nvCxnSpPr>
        <p:spPr>
          <a:xfrm>
            <a:off x="1114018" y="4445595"/>
            <a:ext cx="0" cy="70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E22580B-1BE0-FC0B-9F33-94A6C26EE990}"/>
              </a:ext>
            </a:extLst>
          </p:cNvPr>
          <p:cNvCxnSpPr>
            <a:cxnSpLocks/>
          </p:cNvCxnSpPr>
          <p:nvPr/>
        </p:nvCxnSpPr>
        <p:spPr>
          <a:xfrm>
            <a:off x="7003775" y="3962399"/>
            <a:ext cx="0" cy="5068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2D44816-5F89-9164-F926-0A3042447ABC}"/>
              </a:ext>
            </a:extLst>
          </p:cNvPr>
          <p:cNvCxnSpPr>
            <a:cxnSpLocks/>
          </p:cNvCxnSpPr>
          <p:nvPr/>
        </p:nvCxnSpPr>
        <p:spPr>
          <a:xfrm>
            <a:off x="5721628" y="4459356"/>
            <a:ext cx="262061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79BE5CA-1C28-FA4A-5DAC-00791C05B51B}"/>
              </a:ext>
            </a:extLst>
          </p:cNvPr>
          <p:cNvCxnSpPr>
            <a:cxnSpLocks/>
          </p:cNvCxnSpPr>
          <p:nvPr/>
        </p:nvCxnSpPr>
        <p:spPr>
          <a:xfrm>
            <a:off x="8349706" y="4445595"/>
            <a:ext cx="0" cy="70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9D84B4A-82F9-DC68-5C92-9E4BEE27A570}"/>
              </a:ext>
            </a:extLst>
          </p:cNvPr>
          <p:cNvCxnSpPr>
            <a:cxnSpLocks/>
          </p:cNvCxnSpPr>
          <p:nvPr/>
        </p:nvCxnSpPr>
        <p:spPr>
          <a:xfrm>
            <a:off x="5729088" y="4458847"/>
            <a:ext cx="0" cy="706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05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0" grpId="0" animBg="1"/>
      <p:bldP spid="12" grpId="0" animBg="1"/>
      <p:bldP spid="13" grpId="0" animBg="1"/>
      <p:bldP spid="14" grpId="0" animBg="1"/>
      <p:bldP spid="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– </a:t>
            </a:r>
            <a:r>
              <a:rPr lang="en-US" dirty="0"/>
              <a:t>Hierarchical</a:t>
            </a:r>
            <a:r>
              <a:rPr lang="en-IN" dirty="0"/>
              <a:t> Inheritance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545660" y="1102001"/>
            <a:ext cx="4267200" cy="23667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0" dirty="0"/>
          </a:p>
        </p:txBody>
      </p:sp>
      <p:sp>
        <p:nvSpPr>
          <p:cNvPr id="9" name="Rectangle 8"/>
          <p:cNvSpPr/>
          <p:nvPr/>
        </p:nvSpPr>
        <p:spPr>
          <a:xfrm>
            <a:off x="228186" y="3656358"/>
            <a:ext cx="42672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81525" y="3666642"/>
            <a:ext cx="4267200" cy="2595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529F18-9910-0961-8595-F896516AA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813" y="1132996"/>
            <a:ext cx="3406414" cy="23259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424320-3747-511D-640E-0565D18C3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2" y="3685755"/>
            <a:ext cx="3925955" cy="25450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5E7ACD-3FB8-EF83-6E9E-1196DC285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782" y="3705528"/>
            <a:ext cx="3965714" cy="247706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B9A3712-153E-7477-C7A5-D6FB5ED1ABEF}"/>
              </a:ext>
            </a:extLst>
          </p:cNvPr>
          <p:cNvSpPr/>
          <p:nvPr/>
        </p:nvSpPr>
        <p:spPr>
          <a:xfrm>
            <a:off x="4337188" y="1615109"/>
            <a:ext cx="751647" cy="273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D558D7-D2C5-7A0F-B67E-4E0DBAA4651C}"/>
              </a:ext>
            </a:extLst>
          </p:cNvPr>
          <p:cNvSpPr/>
          <p:nvPr/>
        </p:nvSpPr>
        <p:spPr>
          <a:xfrm>
            <a:off x="1974988" y="4232414"/>
            <a:ext cx="2368412" cy="2700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6E2884-4B90-8E30-9501-95300D792845}"/>
              </a:ext>
            </a:extLst>
          </p:cNvPr>
          <p:cNvSpPr/>
          <p:nvPr/>
        </p:nvSpPr>
        <p:spPr>
          <a:xfrm>
            <a:off x="6288571" y="4232413"/>
            <a:ext cx="2428047" cy="2700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88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20" grpId="0" animBg="1"/>
      <p:bldP spid="21" grpId="0" animBg="1"/>
      <p:bldP spid="2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Multiple Inheritance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1066800"/>
            <a:ext cx="86487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0" dirty="0"/>
          </a:p>
        </p:txBody>
      </p:sp>
      <p:sp>
        <p:nvSpPr>
          <p:cNvPr id="5" name="Rectangle 4"/>
          <p:cNvSpPr/>
          <p:nvPr/>
        </p:nvSpPr>
        <p:spPr>
          <a:xfrm>
            <a:off x="8994913" y="1063486"/>
            <a:ext cx="3120887" cy="4830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u="sng" dirty="0">
                <a:solidFill>
                  <a:schemeClr val="accent1"/>
                </a:solidFill>
                <a:latin typeface="+mj-lt"/>
              </a:rPr>
              <a:t>Multiple Inheritance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In Multiple inheritance, child class can have more than one parent class.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0000"/>
                </a:solidFill>
              </a:rPr>
              <a:t>This type of inheritance is not supported by .NET Languages like C#, F# etc.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1447800"/>
            <a:ext cx="2362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Class A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(Base)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0" y="1447800"/>
            <a:ext cx="2362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Class B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(Base)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0900" y="2951843"/>
            <a:ext cx="2362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Class C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C9C197-06C2-CF17-BC59-F4406FB30BEB}"/>
              </a:ext>
            </a:extLst>
          </p:cNvPr>
          <p:cNvCxnSpPr>
            <a:cxnSpLocks/>
          </p:cNvCxnSpPr>
          <p:nvPr/>
        </p:nvCxnSpPr>
        <p:spPr>
          <a:xfrm>
            <a:off x="4589401" y="2385391"/>
            <a:ext cx="0" cy="5565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6C611F-68B3-C2C9-2AD1-500A7C5894ED}"/>
              </a:ext>
            </a:extLst>
          </p:cNvPr>
          <p:cNvCxnSpPr>
            <a:cxnSpLocks/>
          </p:cNvCxnSpPr>
          <p:nvPr/>
        </p:nvCxnSpPr>
        <p:spPr>
          <a:xfrm>
            <a:off x="1967948" y="2047460"/>
            <a:ext cx="0" cy="3379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558D48-81A5-B408-3873-E4CDB446BD96}"/>
              </a:ext>
            </a:extLst>
          </p:cNvPr>
          <p:cNvCxnSpPr>
            <a:cxnSpLocks/>
          </p:cNvCxnSpPr>
          <p:nvPr/>
        </p:nvCxnSpPr>
        <p:spPr>
          <a:xfrm>
            <a:off x="1958009" y="2395330"/>
            <a:ext cx="535719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40F9EA-CC9E-CCCA-4B60-74B5E3F92E28}"/>
              </a:ext>
            </a:extLst>
          </p:cNvPr>
          <p:cNvCxnSpPr>
            <a:cxnSpLocks/>
          </p:cNvCxnSpPr>
          <p:nvPr/>
        </p:nvCxnSpPr>
        <p:spPr>
          <a:xfrm>
            <a:off x="7328452" y="2070651"/>
            <a:ext cx="0" cy="3379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52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– Multiple Inheritance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500" y="1066800"/>
            <a:ext cx="42672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//Base Class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Teacher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Teach()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"Teach"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sz="1500" dirty="0"/>
          </a:p>
        </p:txBody>
      </p:sp>
      <p:sp>
        <p:nvSpPr>
          <p:cNvPr id="5" name="Rectangle 4"/>
          <p:cNvSpPr/>
          <p:nvPr/>
        </p:nvSpPr>
        <p:spPr>
          <a:xfrm>
            <a:off x="4572000" y="1066800"/>
            <a:ext cx="42672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//Base Class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Student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Learn()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"Learn"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8729" y="3810000"/>
            <a:ext cx="42672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//Derived Class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SemFour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Student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, Teacher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FourthSem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	</a:t>
            </a:r>
            <a:r>
              <a:rPr lang="en-US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.WriteLine(</a:t>
            </a:r>
            <a:r>
              <a:rPr lang="en-US" sz="15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"Semester 	Four Students"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sz="1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842708"/>
            <a:ext cx="7848600" cy="52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6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Hybrid Inheritance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1066800"/>
            <a:ext cx="8648700" cy="43997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0" dirty="0"/>
          </a:p>
        </p:txBody>
      </p:sp>
      <p:sp>
        <p:nvSpPr>
          <p:cNvPr id="5" name="Rectangle 4"/>
          <p:cNvSpPr/>
          <p:nvPr/>
        </p:nvSpPr>
        <p:spPr>
          <a:xfrm>
            <a:off x="8994913" y="1063487"/>
            <a:ext cx="3120887" cy="43952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u="sng" dirty="0">
                <a:solidFill>
                  <a:schemeClr val="accent1"/>
                </a:solidFill>
                <a:latin typeface="+mj-lt"/>
              </a:rPr>
              <a:t>Hybrid</a:t>
            </a:r>
          </a:p>
          <a:p>
            <a:pPr algn="ctr"/>
            <a:r>
              <a:rPr lang="en-US" sz="3600" b="1" u="sng" dirty="0">
                <a:solidFill>
                  <a:schemeClr val="accent1"/>
                </a:solidFill>
                <a:latin typeface="+mj-lt"/>
              </a:rPr>
              <a:t>Inheritance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It is mix of two or more of the above types of inheritance.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0000"/>
                </a:solidFill>
              </a:rPr>
              <a:t>This type of inheritance is also not possible with classes in c#.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15278" y="2938670"/>
            <a:ext cx="2362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Class B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59287" y="2988365"/>
            <a:ext cx="2362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Class C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11387" y="4581860"/>
            <a:ext cx="2362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Class D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C9C197-06C2-CF17-BC59-F4406FB30BEB}"/>
              </a:ext>
            </a:extLst>
          </p:cNvPr>
          <p:cNvCxnSpPr>
            <a:cxnSpLocks/>
          </p:cNvCxnSpPr>
          <p:nvPr/>
        </p:nvCxnSpPr>
        <p:spPr>
          <a:xfrm>
            <a:off x="4509888" y="4015408"/>
            <a:ext cx="0" cy="5565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6C611F-68B3-C2C9-2AD1-500A7C5894ED}"/>
              </a:ext>
            </a:extLst>
          </p:cNvPr>
          <p:cNvCxnSpPr>
            <a:cxnSpLocks/>
          </p:cNvCxnSpPr>
          <p:nvPr/>
        </p:nvCxnSpPr>
        <p:spPr>
          <a:xfrm>
            <a:off x="2435087" y="3568148"/>
            <a:ext cx="0" cy="46713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558D48-81A5-B408-3873-E4CDB446BD96}"/>
              </a:ext>
            </a:extLst>
          </p:cNvPr>
          <p:cNvCxnSpPr>
            <a:cxnSpLocks/>
          </p:cNvCxnSpPr>
          <p:nvPr/>
        </p:nvCxnSpPr>
        <p:spPr>
          <a:xfrm>
            <a:off x="2425148" y="4025347"/>
            <a:ext cx="433346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40F9EA-CC9E-CCCA-4B60-74B5E3F92E28}"/>
              </a:ext>
            </a:extLst>
          </p:cNvPr>
          <p:cNvCxnSpPr>
            <a:cxnSpLocks/>
          </p:cNvCxnSpPr>
          <p:nvPr/>
        </p:nvCxnSpPr>
        <p:spPr>
          <a:xfrm>
            <a:off x="6761921" y="3607904"/>
            <a:ext cx="0" cy="43069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B09EAB8-1C00-2EA1-4CFC-8C25AA2EEC98}"/>
              </a:ext>
            </a:extLst>
          </p:cNvPr>
          <p:cNvSpPr/>
          <p:nvPr/>
        </p:nvSpPr>
        <p:spPr>
          <a:xfrm>
            <a:off x="3486150" y="1143000"/>
            <a:ext cx="2362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Class A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9282BCB-1EF5-FB37-7DCE-27364F8738E5}"/>
              </a:ext>
            </a:extLst>
          </p:cNvPr>
          <p:cNvCxnSpPr>
            <a:cxnSpLocks/>
          </p:cNvCxnSpPr>
          <p:nvPr/>
        </p:nvCxnSpPr>
        <p:spPr>
          <a:xfrm>
            <a:off x="4661452" y="1769165"/>
            <a:ext cx="0" cy="5068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F3A68D-0169-28E4-9C2B-C91156E1B483}"/>
              </a:ext>
            </a:extLst>
          </p:cNvPr>
          <p:cNvCxnSpPr>
            <a:cxnSpLocks/>
          </p:cNvCxnSpPr>
          <p:nvPr/>
        </p:nvCxnSpPr>
        <p:spPr>
          <a:xfrm>
            <a:off x="2445026" y="2286000"/>
            <a:ext cx="433346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4810BF-C480-3D82-30EB-DBC2A53A1313}"/>
              </a:ext>
            </a:extLst>
          </p:cNvPr>
          <p:cNvCxnSpPr>
            <a:cxnSpLocks/>
          </p:cNvCxnSpPr>
          <p:nvPr/>
        </p:nvCxnSpPr>
        <p:spPr>
          <a:xfrm>
            <a:off x="2455800" y="2288804"/>
            <a:ext cx="0" cy="6233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43646F-7C3B-FBA8-21EA-36D1E0F0E8C4}"/>
              </a:ext>
            </a:extLst>
          </p:cNvPr>
          <p:cNvCxnSpPr>
            <a:cxnSpLocks/>
          </p:cNvCxnSpPr>
          <p:nvPr/>
        </p:nvCxnSpPr>
        <p:spPr>
          <a:xfrm>
            <a:off x="6772696" y="2282178"/>
            <a:ext cx="0" cy="639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07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85437-4426-4472-9F94-FF24FA2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World! In C#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694965" y="1192628"/>
            <a:ext cx="7448909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HelloWorld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This is a comment.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"Hello World!"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.WriteLine(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"Press Enter Key to Exit."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.ReadLine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131180" y="1192628"/>
            <a:ext cx="579518" cy="3785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10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131180" y="863444"/>
            <a:ext cx="119967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Program.cs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8334583" y="863445"/>
            <a:ext cx="1199679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583" y="1192628"/>
            <a:ext cx="3751994" cy="16648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34262" y="2333625"/>
            <a:ext cx="1238513" cy="247650"/>
          </a:xfrm>
          <a:prstGeom prst="rect">
            <a:avLst/>
          </a:prstGeom>
          <a:solidFill>
            <a:srgbClr val="000000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4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B8A6BF-D00A-5456-1DA5-F2EA9575AB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05740"/>
              </p:ext>
            </p:extLst>
          </p:nvPr>
        </p:nvGraphicFramePr>
        <p:xfrm>
          <a:off x="131763" y="863600"/>
          <a:ext cx="11822111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2111">
                  <a:extLst>
                    <a:ext uri="{9D8B030D-6E8A-4147-A177-3AD203B41FA5}">
                      <a16:colId xmlns:a16="http://schemas.microsoft.com/office/drawing/2014/main" val="289083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56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GB" sz="19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Reusability : </a:t>
                      </a:r>
                      <a:r>
                        <a:rPr 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Inheritance allows us to reuse existing code by inheriting properties and methods from an existing class.</a:t>
                      </a:r>
                      <a:endParaRPr lang="en-GB" sz="1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6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Maintenance : </a:t>
                      </a:r>
                      <a:r>
                        <a:rPr 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Inheritance makes code maintenance easier by allowing us to modify the base class and have the changes automatically reflected in the derived classes.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231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Organization : </a:t>
                      </a:r>
                      <a:r>
                        <a:rPr 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Inheritance improves code organization by grouping related classes together in a hierarchical structure.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6764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5E87392-AE44-7176-D43A-052C52B33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&amp; Disadvantages of Inheritance </a:t>
            </a:r>
            <a:endParaRPr lang="en-GB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8043E4C-B546-8660-0B50-FF59927DD8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308578"/>
              </p:ext>
            </p:extLst>
          </p:nvPr>
        </p:nvGraphicFramePr>
        <p:xfrm>
          <a:off x="150813" y="3378200"/>
          <a:ext cx="11822111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2111">
                  <a:extLst>
                    <a:ext uri="{9D8B030D-6E8A-4147-A177-3AD203B41FA5}">
                      <a16:colId xmlns:a16="http://schemas.microsoft.com/office/drawing/2014/main" val="289083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56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9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Tight Coupling : </a:t>
                      </a:r>
                      <a:r>
                        <a:rPr 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Inheritance creates a tight coupling between the base class and the derived class, which can make the code more difficult to maintain.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6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9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Complexity : </a:t>
                      </a:r>
                      <a:r>
                        <a:rPr 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Inheritance can increase the complexity of the code by introducing additional levels of abstraction.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231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9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Fragility : </a:t>
                      </a:r>
                      <a:r>
                        <a:rPr 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Inheritance can make the code more fragile by creating dependencies between the base class and the derived class.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67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3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Abstraction</a:t>
            </a:r>
            <a:endParaRPr lang="en-US" sz="3600" i="1" dirty="0">
              <a:gradFill flip="none" rotWithShape="1">
                <a:gsLst>
                  <a:gs pos="10000">
                    <a:schemeClr val="accent6">
                      <a:lumMod val="50000"/>
                    </a:schemeClr>
                  </a:gs>
                  <a:gs pos="100000">
                    <a:schemeClr val="accent6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538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 </a:t>
            </a:r>
            <a:r>
              <a:rPr lang="en-US" b="1" dirty="0"/>
              <a:t>abstraction</a:t>
            </a:r>
            <a:r>
              <a:rPr lang="en-US" dirty="0"/>
              <a:t> is the process of hiding certain details and showing only essential information to the user.</a:t>
            </a:r>
          </a:p>
          <a:p>
            <a:r>
              <a:rPr lang="en-US" dirty="0"/>
              <a:t>Abstraction can be achieved with either </a:t>
            </a:r>
            <a:r>
              <a:rPr lang="en-US" b="1" dirty="0"/>
              <a:t>abstract classes</a:t>
            </a:r>
            <a:r>
              <a:rPr lang="en-US" dirty="0"/>
              <a:t> or </a:t>
            </a:r>
            <a:r>
              <a:rPr lang="en-US" b="1" dirty="0"/>
              <a:t>interfaces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abstract</a:t>
            </a:r>
            <a:r>
              <a:rPr lang="en-US" dirty="0"/>
              <a:t> keyword is used for classes and methods:</a:t>
            </a:r>
          </a:p>
          <a:p>
            <a:pPr lvl="1"/>
            <a:r>
              <a:rPr lang="en-US" b="1" dirty="0"/>
              <a:t>Abstract class:</a:t>
            </a:r>
            <a:r>
              <a:rPr lang="en-US" dirty="0"/>
              <a:t> is a restricted class that cannot be used to create objects (to access it, it must be inherited from another class).</a:t>
            </a:r>
          </a:p>
          <a:p>
            <a:pPr lvl="1"/>
            <a:r>
              <a:rPr lang="en-US" b="1" dirty="0"/>
              <a:t>Abstract method:</a:t>
            </a:r>
            <a:r>
              <a:rPr lang="en-US" dirty="0"/>
              <a:t> can only be used in an abstract class, and it does not have a body. The body is provided by the derived class (inherited from).</a:t>
            </a:r>
          </a:p>
          <a:p>
            <a:r>
              <a:rPr lang="en-US" dirty="0"/>
              <a:t>An abstract class can have both abstract and regular methods.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451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AD5A27-45ED-F343-71BB-5B72B4E5D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2945" y="853788"/>
            <a:ext cx="6186570" cy="276448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AD3666B-D7AA-6A2A-45D6-BD0193BA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Abstraction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780CC-CC93-BFC0-F09E-79ADAC8FE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36" y="861764"/>
            <a:ext cx="5623662" cy="2710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10F2A1-6A4D-576E-0C50-6A2B19944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867" y="3752711"/>
            <a:ext cx="5487166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0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Abstraction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649264" y="1116428"/>
            <a:ext cx="5307399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First_Prg</a:t>
            </a:r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abstract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animal</a:t>
            </a:r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abstract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eat();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sound()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IN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"dog can sound"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dog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animal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eat()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IN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"dog can eat"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131179" y="1095893"/>
            <a:ext cx="518085" cy="42934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5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7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9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10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15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16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17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18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19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21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131180" y="787244"/>
            <a:ext cx="93562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Example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7099549" y="1136963"/>
            <a:ext cx="4458313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dog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mydog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dog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animal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thePet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IN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mydog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thePet.eat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mydog.sound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 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6581464" y="1116428"/>
            <a:ext cx="518085" cy="24929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25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26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27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28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29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30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35</a:t>
            </a:r>
          </a:p>
        </p:txBody>
      </p:sp>
      <p:sp>
        <p:nvSpPr>
          <p:cNvPr id="13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6581464" y="4035180"/>
            <a:ext cx="93562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64" y="4364364"/>
            <a:ext cx="315263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7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Interface</a:t>
            </a:r>
            <a:endParaRPr lang="en-US" sz="3600" i="1" dirty="0">
              <a:gradFill flip="none" rotWithShape="1">
                <a:gsLst>
                  <a:gs pos="10000">
                    <a:schemeClr val="accent6">
                      <a:lumMod val="50000"/>
                    </a:schemeClr>
                  </a:gs>
                  <a:gs pos="100000">
                    <a:schemeClr val="accent6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049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7877F-E617-A8CC-BA57-099B288B8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8B8BEF-0D29-5ECC-6660-A2FD07BB1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 in C# is a </a:t>
            </a:r>
            <a:r>
              <a:rPr lang="en-US" b="1" dirty="0"/>
              <a:t>blueprint of a class</a:t>
            </a:r>
            <a:r>
              <a:rPr lang="en-US" dirty="0"/>
              <a:t>.</a:t>
            </a:r>
          </a:p>
          <a:p>
            <a:r>
              <a:rPr lang="en-US" dirty="0"/>
              <a:t>It is like </a:t>
            </a:r>
            <a:r>
              <a:rPr lang="en-US" b="1" dirty="0"/>
              <a:t>abstract class because all the methods which are declared inside the interface are abstract methods</a:t>
            </a:r>
            <a:r>
              <a:rPr lang="en-US" dirty="0"/>
              <a:t>. </a:t>
            </a:r>
          </a:p>
          <a:p>
            <a:r>
              <a:rPr lang="en-US" b="1" dirty="0"/>
              <a:t>It cannot have method body and cannot be instantiated (prior to C# 8.0).</a:t>
            </a:r>
            <a:endParaRPr lang="en-US" dirty="0"/>
          </a:p>
          <a:p>
            <a:r>
              <a:rPr lang="en-US" dirty="0"/>
              <a:t>An </a:t>
            </a:r>
            <a:r>
              <a:rPr lang="en-US" b="1" dirty="0"/>
              <a:t>interface cannot contain constructors and fields</a:t>
            </a:r>
            <a:r>
              <a:rPr lang="en-US" dirty="0"/>
              <a:t>.</a:t>
            </a:r>
          </a:p>
          <a:p>
            <a:r>
              <a:rPr lang="en-US" dirty="0"/>
              <a:t>Interface </a:t>
            </a:r>
            <a:r>
              <a:rPr lang="en-US" b="1" dirty="0"/>
              <a:t>members are by default abstract and public</a:t>
            </a:r>
            <a:r>
              <a:rPr lang="en-US" dirty="0"/>
              <a:t>, unless explicitly defined from C# 8.0 onward.</a:t>
            </a:r>
          </a:p>
          <a:p>
            <a:r>
              <a:rPr lang="en-US" dirty="0"/>
              <a:t>It is used </a:t>
            </a:r>
            <a:r>
              <a:rPr lang="en-US" i="1" dirty="0"/>
              <a:t>to </a:t>
            </a:r>
            <a:r>
              <a:rPr lang="en-US" i="1" dirty="0">
                <a:solidFill>
                  <a:schemeClr val="accent6"/>
                </a:solidFill>
              </a:rPr>
              <a:t>achieve multiple inheritance</a:t>
            </a:r>
            <a:r>
              <a:rPr lang="en-US" dirty="0">
                <a:solidFill>
                  <a:schemeClr val="accent6"/>
                </a:solidFill>
              </a:rPr>
              <a:t> which can't be achieved by class</a:t>
            </a:r>
            <a:r>
              <a:rPr lang="en-US" dirty="0"/>
              <a:t>. </a:t>
            </a:r>
          </a:p>
          <a:p>
            <a:r>
              <a:rPr lang="en-US" dirty="0"/>
              <a:t>It is used </a:t>
            </a:r>
            <a:r>
              <a:rPr lang="en-US" i="1" dirty="0"/>
              <a:t>to </a:t>
            </a:r>
            <a:r>
              <a:rPr lang="en-US" i="1" dirty="0">
                <a:solidFill>
                  <a:schemeClr val="accent6"/>
                </a:solidFill>
              </a:rPr>
              <a:t>achieve fully abstraction</a:t>
            </a:r>
            <a:r>
              <a:rPr lang="en-US" dirty="0">
                <a:solidFill>
                  <a:schemeClr val="accent6"/>
                </a:solidFill>
              </a:rPr>
              <a:t> because it cannot have method body</a:t>
            </a:r>
            <a:r>
              <a:rPr lang="en-US" dirty="0"/>
              <a:t>.</a:t>
            </a:r>
          </a:p>
          <a:p>
            <a:r>
              <a:rPr lang="en-US" dirty="0"/>
              <a:t>Its </a:t>
            </a:r>
            <a:r>
              <a:rPr lang="en-US" b="1" dirty="0"/>
              <a:t>implementation must be provided by class</a:t>
            </a:r>
            <a:r>
              <a:rPr lang="en-US" dirty="0"/>
              <a:t>. </a:t>
            </a:r>
          </a:p>
          <a:p>
            <a:r>
              <a:rPr lang="en-US" dirty="0"/>
              <a:t>The class which implements the interface, </a:t>
            </a:r>
            <a:r>
              <a:rPr lang="en-US" b="1" dirty="0"/>
              <a:t>must provide the implementation of all the methods declared inside the interface</a:t>
            </a:r>
            <a:r>
              <a:rPr lang="en-US" dirty="0"/>
              <a:t> unless default implementations are provided (in C# 8.0+).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D4119-12C2-AD56-B40A-3C86FB8C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Interface: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D42E1-684F-D854-2C19-D57742A1FB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798" y="0"/>
            <a:ext cx="711201" cy="7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2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Interface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A6F3DF-2EB8-43CF-3795-79063F5A0067}"/>
              </a:ext>
            </a:extLst>
          </p:cNvPr>
          <p:cNvSpPr/>
          <p:nvPr/>
        </p:nvSpPr>
        <p:spPr>
          <a:xfrm>
            <a:off x="649264" y="1116428"/>
            <a:ext cx="11399861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System;</a:t>
            </a:r>
          </a:p>
          <a:p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First_Prg</a:t>
            </a:r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Calculate</a:t>
            </a:r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add(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a,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b);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Calculate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add(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a, 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b)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 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a + b;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Main(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[]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program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IN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Program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sum =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program.add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(10, 20);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Console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.WriteLine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"Sum is: {0}"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,sum);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2700A-D7EE-717D-0B33-EF7EACCD7F5A}"/>
              </a:ext>
            </a:extLst>
          </p:cNvPr>
          <p:cNvSpPr/>
          <p:nvPr/>
        </p:nvSpPr>
        <p:spPr>
          <a:xfrm>
            <a:off x="131179" y="1095893"/>
            <a:ext cx="518085" cy="48936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5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6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7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8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9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10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14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15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16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17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18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19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21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22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23</a:t>
            </a:r>
          </a:p>
          <a:p>
            <a:pPr algn="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24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131180" y="787244"/>
            <a:ext cx="93562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Example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72A86601-7B9C-F9F6-5604-2455DAE19E61}"/>
              </a:ext>
            </a:extLst>
          </p:cNvPr>
          <p:cNvSpPr/>
          <p:nvPr/>
        </p:nvSpPr>
        <p:spPr>
          <a:xfrm>
            <a:off x="7235228" y="787244"/>
            <a:ext cx="93562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228" y="1095893"/>
            <a:ext cx="328108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8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028C76-D4D3-128D-5164-32C55B98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Interface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2C757-2363-9B79-68BC-11997934C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871136"/>
            <a:ext cx="4843814" cy="5521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BAEB81-B0BE-D84E-FD95-1C5AE9117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684" y="871370"/>
            <a:ext cx="4172532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8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Debugging and Error Handling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28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131763" y="769471"/>
          <a:ext cx="11930249" cy="13884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3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040">
                <a:tc>
                  <a:txBody>
                    <a:bodyPr/>
                    <a:lstStyle/>
                    <a:p>
                      <a:r>
                        <a:rPr lang="en-US" sz="1800" dirty="0"/>
                        <a:t>using System;</a:t>
                      </a:r>
                      <a:endParaRPr lang="en-US" sz="180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678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Here, using System is the .NET Framework library namespaces, and we used using keyword to import system namespace to use existing class methods such as  </a:t>
                      </a:r>
                      <a:r>
                        <a:rPr kumimoji="0" 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WriteLine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(), </a:t>
                      </a:r>
                      <a:r>
                        <a:rPr kumimoji="0" 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ReadLine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(), etc. </a:t>
                      </a:r>
                    </a:p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By default, the .NET Framework provides a lot of namespaces to make the application implementation easy.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Explanation: C# Hello World Program</a:t>
            </a:r>
          </a:p>
        </p:txBody>
      </p:sp>
      <p:graphicFrame>
        <p:nvGraphicFramePr>
          <p:cNvPr id="9" name="Content Placeholder 7"/>
          <p:cNvGraphicFramePr>
            <a:graphicFrameLocks/>
          </p:cNvGraphicFramePr>
          <p:nvPr/>
        </p:nvGraphicFramePr>
        <p:xfrm>
          <a:off x="122798" y="2172449"/>
          <a:ext cx="11930249" cy="100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93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319">
                <a:tc>
                  <a:txBody>
                    <a:bodyPr/>
                    <a:lstStyle/>
                    <a:p>
                      <a:r>
                        <a:rPr lang="en-US" sz="1800" dirty="0"/>
                        <a:t>namespace </a:t>
                      </a:r>
                      <a:r>
                        <a:rPr lang="en-US" sz="1800" dirty="0" err="1"/>
                        <a:t>HelloWorld</a:t>
                      </a:r>
                      <a:endParaRPr lang="en-US" sz="180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69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00000"/>
                        </a:lnSpc>
                        <a:buClrTx/>
                        <a:buFont typeface="Wingdings" panose="05000000000000000000" pitchFamily="2" charset="2"/>
                        <a:buChar char="Ø"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Here, namespace </a:t>
                      </a:r>
                      <a:r>
                        <a:rPr kumimoji="0" 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HelloWorld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 is the main namespace of our application, and by default, our application classes will be a part of it.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Content Placeholder 7"/>
          <p:cNvGraphicFramePr>
            <a:graphicFrameLocks/>
          </p:cNvGraphicFramePr>
          <p:nvPr/>
        </p:nvGraphicFramePr>
        <p:xfrm>
          <a:off x="113833" y="3198907"/>
          <a:ext cx="11930249" cy="1280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93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319">
                <a:tc>
                  <a:txBody>
                    <a:bodyPr/>
                    <a:lstStyle/>
                    <a:p>
                      <a:pPr marL="0" marR="0" lvl="0" indent="0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dirty="0"/>
                        <a:t>class Program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69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00000"/>
                        </a:lnSpc>
                        <a:buClrTx/>
                        <a:buFont typeface="Wingdings" panose="05000000000000000000" pitchFamily="2" charset="2"/>
                        <a:buChar char="Ø"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Here, class Program is used to define a class (Program) in the namespace (</a:t>
                      </a:r>
                      <a:r>
                        <a:rPr kumimoji="0" 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Helloworld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). </a:t>
                      </a:r>
                    </a:p>
                    <a:p>
                      <a:pPr marL="285750" indent="-285750" algn="just">
                        <a:lnSpc>
                          <a:spcPct val="100000"/>
                        </a:lnSpc>
                        <a:buClrTx/>
                        <a:buFont typeface="Wingdings" panose="05000000000000000000" pitchFamily="2" charset="2"/>
                        <a:buChar char="Ø"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The class (Program) will contain all the variables, methods, etc., and we can define more than one class in same namespace based on our requirements.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Content Placeholder 7"/>
          <p:cNvGraphicFramePr>
            <a:graphicFrameLocks/>
          </p:cNvGraphicFramePr>
          <p:nvPr/>
        </p:nvGraphicFramePr>
        <p:xfrm>
          <a:off x="118316" y="4494307"/>
          <a:ext cx="11930249" cy="20813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93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926">
                <a:tc>
                  <a:txBody>
                    <a:bodyPr/>
                    <a:lstStyle/>
                    <a:p>
                      <a:r>
                        <a:rPr lang="en-US" sz="1800" dirty="0"/>
                        <a:t>static void Main(string[] </a:t>
                      </a:r>
                      <a:r>
                        <a:rPr lang="en-US" sz="1800" dirty="0" err="1"/>
                        <a:t>args</a:t>
                      </a:r>
                      <a:r>
                        <a:rPr lang="en-US" sz="1800" dirty="0"/>
                        <a:t>)</a:t>
                      </a:r>
                      <a:endParaRPr lang="en-US" sz="1800" dirty="0">
                        <a:solidFill>
                          <a:srgbClr val="000000"/>
                        </a:solidFill>
                        <a:latin typeface="Cascadia Mono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591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00000"/>
                        </a:lnSpc>
                        <a:buClrTx/>
                        <a:buFont typeface="Wingdings" panose="05000000000000000000" pitchFamily="2" charset="2"/>
                        <a:buChar char="Ø"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The keyword static tells us that the main method can be accessible without instantiating the class (Program).</a:t>
                      </a:r>
                    </a:p>
                    <a:p>
                      <a:pPr marL="285750" indent="-285750" algn="just">
                        <a:lnSpc>
                          <a:spcPct val="100000"/>
                        </a:lnSpc>
                        <a:buClrTx/>
                        <a:buFont typeface="Wingdings" panose="05000000000000000000" pitchFamily="2" charset="2"/>
                        <a:buChar char="Ø"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Another keyword void tells us that what this method should return.</a:t>
                      </a:r>
                    </a:p>
                    <a:p>
                      <a:pPr marL="285750" indent="-285750" algn="just">
                        <a:lnSpc>
                          <a:spcPct val="100000"/>
                        </a:lnSpc>
                        <a:buClrTx/>
                        <a:buFont typeface="Wingdings" panose="05000000000000000000" pitchFamily="2" charset="2"/>
                        <a:buChar char="Ø"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The name Main will refer to the name of our class method (Program). The Main() method is the entry point of our application.</a:t>
                      </a:r>
                    </a:p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Here, </a:t>
                      </a: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Console.WriteLine() 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and </a:t>
                      </a:r>
                      <a:r>
                        <a:rPr kumimoji="0" lang="en-US" sz="1800" b="1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Console.ReadLine</a:t>
                      </a: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() 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methods are used to write a text to the console and read the input from the console. 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4E4E4E"/>
                        </a:solidFill>
                        <a:effectLst/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86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 is a </a:t>
            </a:r>
            <a:r>
              <a:rPr lang="en-US" b="1" dirty="0"/>
              <a:t>runtime error that arises because of some abnormal conditions</a:t>
            </a:r>
            <a:r>
              <a:rPr lang="en-US" dirty="0"/>
              <a:t>, such as division of a number by zero and passing a string to a variable that holds an integer value.</a:t>
            </a:r>
          </a:p>
          <a:p>
            <a:r>
              <a:rPr lang="en-US" dirty="0"/>
              <a:t>Capturing and handling of runtime error is one of the important and crucial tasks for any programmer.</a:t>
            </a:r>
          </a:p>
          <a:p>
            <a:r>
              <a:rPr lang="en-US" dirty="0"/>
              <a:t>Compile time errors are those errors that occur during the compilation of a program.</a:t>
            </a:r>
          </a:p>
          <a:p>
            <a:r>
              <a:rPr lang="en-US" dirty="0"/>
              <a:t>It can happen due to bad coding or incorrect syntax.</a:t>
            </a:r>
          </a:p>
          <a:p>
            <a:r>
              <a:rPr lang="en-US" dirty="0"/>
              <a:t>We can correct these compile time errors after looking at the error message that the compiler generates.</a:t>
            </a:r>
          </a:p>
          <a:p>
            <a:r>
              <a:rPr lang="en-US" dirty="0"/>
              <a:t>On the other hand, runtime errors are those errors that occur during the execution of a program, and thus, they cannot be corrected at that time.  </a:t>
            </a:r>
          </a:p>
          <a:p>
            <a:r>
              <a:rPr lang="en-US" dirty="0"/>
              <a:t>So, necessary actions need to be taken beforehand to prevent such types of errors.</a:t>
            </a:r>
          </a:p>
          <a:p>
            <a:r>
              <a:rPr lang="en-US" dirty="0"/>
              <a:t>To do so, you should first identify the following two aspects.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Find out those parts of a program which can cause runtime errors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How to handle those errors when they occur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and Error Handling</a:t>
            </a:r>
          </a:p>
        </p:txBody>
      </p:sp>
    </p:spTree>
    <p:extLst>
      <p:ext uri="{BB962C8B-B14F-4D97-AF65-F5344CB8AC3E}">
        <p14:creationId xmlns:p14="http://schemas.microsoft.com/office/powerpoint/2010/main" val="24942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1180" y="863444"/>
            <a:ext cx="5997689" cy="5590565"/>
          </a:xfrm>
        </p:spPr>
        <p:txBody>
          <a:bodyPr/>
          <a:lstStyle/>
          <a:p>
            <a:r>
              <a:rPr lang="en-US" dirty="0"/>
              <a:t>Exceptions can be handled by using the following two statements.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The try…catch…finally statement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The throw statement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243672" y="2611199"/>
            <a:ext cx="16764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try block</a:t>
            </a:r>
          </a:p>
        </p:txBody>
      </p:sp>
      <p:sp>
        <p:nvSpPr>
          <p:cNvPr id="5" name="Rectangle 4"/>
          <p:cNvSpPr/>
          <p:nvPr/>
        </p:nvSpPr>
        <p:spPr>
          <a:xfrm>
            <a:off x="3967253" y="3748512"/>
            <a:ext cx="16764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catch block</a:t>
            </a:r>
          </a:p>
        </p:txBody>
      </p:sp>
      <p:sp>
        <p:nvSpPr>
          <p:cNvPr id="6" name="Rectangle 5"/>
          <p:cNvSpPr/>
          <p:nvPr/>
        </p:nvSpPr>
        <p:spPr>
          <a:xfrm>
            <a:off x="1310489" y="4929612"/>
            <a:ext cx="1676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finally block</a:t>
            </a:r>
          </a:p>
        </p:txBody>
      </p:sp>
      <p:sp>
        <p:nvSpPr>
          <p:cNvPr id="7" name="Diamond 6"/>
          <p:cNvSpPr/>
          <p:nvPr/>
        </p:nvSpPr>
        <p:spPr>
          <a:xfrm>
            <a:off x="1234289" y="3405612"/>
            <a:ext cx="1742364" cy="1143000"/>
          </a:xfrm>
          <a:prstGeom prst="diamond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</a:rPr>
              <a:t>Code throws an exception?</a:t>
            </a: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>
            <a:off x="2105471" y="4548612"/>
            <a:ext cx="0" cy="30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05471" y="3068399"/>
            <a:ext cx="0" cy="30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3"/>
          </p:cNvCxnSpPr>
          <p:nvPr/>
        </p:nvCxnSpPr>
        <p:spPr>
          <a:xfrm>
            <a:off x="2976653" y="3977112"/>
            <a:ext cx="9246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74152" y="4547124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cxnSp>
        <p:nvCxnSpPr>
          <p:cNvPr id="12" name="Elbow Connector 11"/>
          <p:cNvCxnSpPr>
            <a:stCxn id="5" idx="2"/>
            <a:endCxn id="6" idx="3"/>
          </p:cNvCxnSpPr>
          <p:nvPr/>
        </p:nvCxnSpPr>
        <p:spPr>
          <a:xfrm rot="5400000">
            <a:off x="3419921" y="3772680"/>
            <a:ext cx="952500" cy="181856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64310" y="4810847"/>
            <a:ext cx="1698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All Errors Processed </a:t>
            </a:r>
          </a:p>
        </p:txBody>
      </p:sp>
      <p:sp>
        <p:nvSpPr>
          <p:cNvPr id="16" name="Content Placeholder 1"/>
          <p:cNvSpPr txBox="1">
            <a:spLocks/>
          </p:cNvSpPr>
          <p:nvPr/>
        </p:nvSpPr>
        <p:spPr>
          <a:xfrm>
            <a:off x="6393342" y="863444"/>
            <a:ext cx="559008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try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1" dirty="0"/>
              <a:t>try block </a:t>
            </a:r>
            <a:r>
              <a:rPr lang="en-US" dirty="0"/>
              <a:t>encloses the statements </a:t>
            </a:r>
            <a:r>
              <a:rPr lang="en-US" b="1" dirty="0"/>
              <a:t>that might throw an exception.</a:t>
            </a:r>
          </a:p>
          <a:p>
            <a:r>
              <a:rPr lang="en-US" b="1" dirty="0"/>
              <a:t>catch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catch block handles the exceptions thrown by the try block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 a program, a try block can contain </a:t>
            </a:r>
            <a:r>
              <a:rPr lang="en-US" b="1" dirty="0"/>
              <a:t>one or more catch blocks</a:t>
            </a:r>
            <a:r>
              <a:rPr lang="en-US" dirty="0"/>
              <a:t>.</a:t>
            </a:r>
          </a:p>
          <a:p>
            <a:r>
              <a:rPr lang="en-US" b="1" dirty="0"/>
              <a:t>finally</a:t>
            </a:r>
            <a:endParaRPr lang="en-US" dirty="0"/>
          </a:p>
          <a:p>
            <a:pPr lvl="1"/>
            <a:r>
              <a:rPr lang="en-US" dirty="0"/>
              <a:t>It is an </a:t>
            </a:r>
            <a:r>
              <a:rPr lang="en-US" b="1" dirty="0"/>
              <a:t>optional block </a:t>
            </a:r>
            <a:r>
              <a:rPr lang="en-US" dirty="0"/>
              <a:t>and is </a:t>
            </a:r>
            <a:r>
              <a:rPr lang="en-US" b="1" dirty="0"/>
              <a:t>always executed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</a:t>
            </a:r>
            <a:r>
              <a:rPr lang="en-US" dirty="0">
                <a:solidFill>
                  <a:schemeClr val="accent6"/>
                </a:solidFill>
              </a:rPr>
              <a:t>no exception occurs inside the try block</a:t>
            </a:r>
            <a:r>
              <a:rPr lang="en-US" dirty="0"/>
              <a:t>, </a:t>
            </a:r>
            <a:r>
              <a:rPr lang="en-US" b="1" dirty="0"/>
              <a:t>the program control is transferred directly to the finally block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76653" y="3635508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59076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/>
      <p:bldP spid="13" grpId="0"/>
      <p:bldP spid="16" grpId="0"/>
      <p:bldP spid="1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Exception Classes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750608"/>
              </p:ext>
            </p:extLst>
          </p:nvPr>
        </p:nvGraphicFramePr>
        <p:xfrm>
          <a:off x="304799" y="990600"/>
          <a:ext cx="1170914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SystemException</a:t>
                      </a:r>
                      <a:r>
                        <a:rPr lang="en-US" b="1" baseline="0" dirty="0"/>
                        <a:t>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Represents a base class for other exception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DivideByZeroException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Occurs if you try to divide a number by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IndexOutOfRangeException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Occurs if the</a:t>
                      </a:r>
                      <a:r>
                        <a:rPr lang="en-US" baseline="0" dirty="0"/>
                        <a:t> index of an array is out of bound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Format</a:t>
                      </a:r>
                      <a:r>
                        <a:rPr lang="en-US" b="1" baseline="0" dirty="0" err="1"/>
                        <a:t>Exception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Occurs if there is an</a:t>
                      </a:r>
                      <a:r>
                        <a:rPr lang="en-US" baseline="0" dirty="0"/>
                        <a:t> incorrect format of argument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OutOfMemoryException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Occurs if an execution</a:t>
                      </a:r>
                      <a:r>
                        <a:rPr lang="en-US" baseline="0" dirty="0"/>
                        <a:t> stops due to lake of memory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StackOverflowException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Occurs if a stack overflows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8572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Exception Handling without </a:t>
            </a:r>
            <a:r>
              <a:rPr lang="en-IN" dirty="0" err="1"/>
              <a:t>try..catch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8334" y="244344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4F4501-C7CE-A66D-6819-EE47159B6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8" y="928564"/>
            <a:ext cx="6096735" cy="142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F92AB291-9827-D7C5-6649-0C0452872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" y="2864020"/>
            <a:ext cx="5915025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Unhandled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exception.System.DivideByZeroException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 Attempted to divide by zero in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line 3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08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AB17C-088A-E282-60A8-B2F67AC3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Exception Handling </a:t>
            </a:r>
            <a:r>
              <a:rPr lang="en-IN" dirty="0" err="1"/>
              <a:t>try..catch</a:t>
            </a:r>
            <a:r>
              <a:rPr lang="en-IN" dirty="0"/>
              <a:t> Cont..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C75BF-0520-6FF4-2306-E79F59813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"/>
          <a:stretch/>
        </p:blipFill>
        <p:spPr>
          <a:xfrm>
            <a:off x="189935" y="904875"/>
            <a:ext cx="6116841" cy="3590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A08660-D975-90E6-51D2-C9DB032AFD1B}"/>
              </a:ext>
            </a:extLst>
          </p:cNvPr>
          <p:cNvSpPr txBox="1"/>
          <p:nvPr/>
        </p:nvSpPr>
        <p:spPr>
          <a:xfrm>
            <a:off x="6449925" y="84324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1497C2-E481-A8FC-A2CB-6DD973CC2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849" y="1187614"/>
            <a:ext cx="402011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AB17C-088A-E282-60A8-B2F67AC3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Exception Handling </a:t>
            </a:r>
            <a:r>
              <a:rPr lang="en-IN" dirty="0" err="1"/>
              <a:t>try..catch..finally</a:t>
            </a:r>
            <a:r>
              <a:rPr lang="en-IN" dirty="0"/>
              <a:t> Cont..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08660-D975-90E6-51D2-C9DB032AFD1B}"/>
              </a:ext>
            </a:extLst>
          </p:cNvPr>
          <p:cNvSpPr txBox="1"/>
          <p:nvPr/>
        </p:nvSpPr>
        <p:spPr>
          <a:xfrm>
            <a:off x="7105908" y="83331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23404-D275-E890-25D9-9A0773913D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"/>
          <a:stretch/>
        </p:blipFill>
        <p:spPr>
          <a:xfrm>
            <a:off x="163130" y="884582"/>
            <a:ext cx="6816604" cy="4333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9DFC92-19EF-EC46-0BF7-C35610E0E32A}"/>
              </a:ext>
            </a:extLst>
          </p:cNvPr>
          <p:cNvSpPr txBox="1"/>
          <p:nvPr/>
        </p:nvSpPr>
        <p:spPr>
          <a:xfrm>
            <a:off x="7086600" y="1174618"/>
            <a:ext cx="493974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Exception caught: </a:t>
            </a:r>
            <a:r>
              <a:rPr lang="en-GB" sz="2000" dirty="0" err="1">
                <a:solidFill>
                  <a:srgbClr val="FF0000"/>
                </a:solidFill>
              </a:rPr>
              <a:t>System.DivideByZeroException</a:t>
            </a:r>
            <a:r>
              <a:rPr lang="en-GB" sz="2000" dirty="0">
                <a:solidFill>
                  <a:srgbClr val="FF0000"/>
                </a:solidFill>
              </a:rPr>
              <a:t>: Attempted to divide by zero. at Program.&lt;Main&gt;$(String[] </a:t>
            </a:r>
            <a:r>
              <a:rPr lang="en-GB" sz="2000" dirty="0" err="1">
                <a:solidFill>
                  <a:srgbClr val="FF0000"/>
                </a:solidFill>
              </a:rPr>
              <a:t>args</a:t>
            </a:r>
            <a:r>
              <a:rPr lang="en-GB" sz="2000" dirty="0">
                <a:solidFill>
                  <a:srgbClr val="FF0000"/>
                </a:solidFill>
              </a:rPr>
              <a:t>) in </a:t>
            </a:r>
            <a:r>
              <a:rPr lang="en-GB" sz="2000" dirty="0" err="1">
                <a:solidFill>
                  <a:srgbClr val="FF0000"/>
                </a:solidFill>
              </a:rPr>
              <a:t>Program.cs:line</a:t>
            </a:r>
            <a:r>
              <a:rPr lang="en-GB" sz="2000" dirty="0">
                <a:solidFill>
                  <a:srgbClr val="FF0000"/>
                </a:solidFill>
              </a:rPr>
              <a:t> 6</a:t>
            </a:r>
          </a:p>
          <a:p>
            <a:r>
              <a:rPr lang="en-GB" sz="2000" dirty="0">
                <a:solidFill>
                  <a:srgbClr val="FF0000"/>
                </a:solidFill>
              </a:rPr>
              <a:t>Result: 0</a:t>
            </a:r>
          </a:p>
        </p:txBody>
      </p:sp>
    </p:spTree>
    <p:extLst>
      <p:ext uri="{BB962C8B-B14F-4D97-AF65-F5344CB8AC3E}">
        <p14:creationId xmlns:p14="http://schemas.microsoft.com/office/powerpoint/2010/main" val="372939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AB17C-088A-E282-60A8-B2F67AC3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Exception Handling </a:t>
            </a:r>
            <a:r>
              <a:rPr lang="en-IN" dirty="0" err="1"/>
              <a:t>try..catch..finally</a:t>
            </a:r>
            <a:r>
              <a:rPr lang="en-IN" dirty="0"/>
              <a:t> Cont..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08660-D975-90E6-51D2-C9DB032AFD1B}"/>
              </a:ext>
            </a:extLst>
          </p:cNvPr>
          <p:cNvSpPr txBox="1"/>
          <p:nvPr/>
        </p:nvSpPr>
        <p:spPr>
          <a:xfrm>
            <a:off x="7105908" y="83331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C23E9-D68F-D34D-DDBB-F9D66DE07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6"/>
          <a:stretch/>
        </p:blipFill>
        <p:spPr>
          <a:xfrm>
            <a:off x="108258" y="874643"/>
            <a:ext cx="6967233" cy="4412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E9B736-80CC-2945-B0D7-47EBEA04C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28"/>
          <a:stretch/>
        </p:blipFill>
        <p:spPr>
          <a:xfrm>
            <a:off x="7216388" y="1212575"/>
            <a:ext cx="3543795" cy="10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0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FF2975-4100-6BDA-3800-0C1743054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947" y="883478"/>
            <a:ext cx="5138281" cy="5591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F7878A-EB9D-3E12-C3C5-CF9D6F73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try with multiple catch blocks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68BE1-FF82-E3F4-135C-909574D62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" t="891" b="-1"/>
          <a:stretch/>
        </p:blipFill>
        <p:spPr>
          <a:xfrm>
            <a:off x="5505450" y="895350"/>
            <a:ext cx="6131422" cy="481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587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buFont typeface="Wingdings" panose="05000000000000000000" pitchFamily="2" charset="2"/>
              <a:buChar char="§"/>
            </a:pPr>
            <a:r>
              <a:rPr lang="en-US" dirty="0"/>
              <a:t>The throw statement allows us to create a custom error also.</a:t>
            </a:r>
          </a:p>
          <a:p>
            <a:pPr marL="457200">
              <a:buFont typeface="Wingdings" panose="05000000000000000000" pitchFamily="2" charset="2"/>
              <a:buChar char="§"/>
            </a:pPr>
            <a:r>
              <a:rPr lang="en-US" dirty="0"/>
              <a:t>It is used together with an exception classes.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throw Statement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BEDC115-F100-1BC5-88BA-E4FBE78CF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712" y="4491385"/>
            <a:ext cx="10981911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Unhandled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exception.System.DivideByZeroException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 Attempted to divide by zero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line 3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8E488-CB4A-BF92-B418-5625E000C2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5" b="1"/>
          <a:stretch/>
        </p:blipFill>
        <p:spPr>
          <a:xfrm>
            <a:off x="666217" y="1868142"/>
            <a:ext cx="6281236" cy="2512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668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Access Modifiers</a:t>
            </a:r>
            <a:endParaRPr lang="en-US" sz="3600" i="1" dirty="0">
              <a:gradFill flip="none" rotWithShape="1">
                <a:gsLst>
                  <a:gs pos="10000">
                    <a:schemeClr val="accent6">
                      <a:lumMod val="50000"/>
                    </a:schemeClr>
                  </a:gs>
                  <a:gs pos="100000">
                    <a:schemeClr val="accent6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386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7381</TotalTime>
  <Words>11616</Words>
  <Application>Microsoft Office PowerPoint</Application>
  <PresentationFormat>Widescreen</PresentationFormat>
  <Paragraphs>2405</Paragraphs>
  <Slides>139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52" baseType="lpstr">
      <vt:lpstr>Cascadia Mono</vt:lpstr>
      <vt:lpstr>Roboto Condensed Light</vt:lpstr>
      <vt:lpstr>Open Sans Semibold</vt:lpstr>
      <vt:lpstr>Arial</vt:lpstr>
      <vt:lpstr>Roboto Condensed</vt:lpstr>
      <vt:lpstr>Wingdings 3</vt:lpstr>
      <vt:lpstr>Wingdings 2</vt:lpstr>
      <vt:lpstr>Wingdings</vt:lpstr>
      <vt:lpstr>Calibri</vt:lpstr>
      <vt:lpstr>Roboto Condensed (Body)</vt:lpstr>
      <vt:lpstr>Segoe UI</vt:lpstr>
      <vt:lpstr>Consolas</vt:lpstr>
      <vt:lpstr>Office Theme</vt:lpstr>
      <vt:lpstr>Unit-1  C# (C-Sharp) Fundamentals</vt:lpstr>
      <vt:lpstr>.NET Core v/s .NET Framework</vt:lpstr>
      <vt:lpstr>PowerPoint Presentation</vt:lpstr>
      <vt:lpstr>C#: Introduction</vt:lpstr>
      <vt:lpstr>C#: Introduction</vt:lpstr>
      <vt:lpstr>C#: Features </vt:lpstr>
      <vt:lpstr>C#: Hello World!</vt:lpstr>
      <vt:lpstr>Hello World! In C#</vt:lpstr>
      <vt:lpstr>Explanation: C# Hello World Program</vt:lpstr>
      <vt:lpstr>Namespace</vt:lpstr>
      <vt:lpstr>Namespaces</vt:lpstr>
      <vt:lpstr>Namespaces Cont..</vt:lpstr>
      <vt:lpstr>Namespaces Cont..</vt:lpstr>
      <vt:lpstr>Namespaces Cont..</vt:lpstr>
      <vt:lpstr>Nested Namespace</vt:lpstr>
      <vt:lpstr>Console Class Methods</vt:lpstr>
      <vt:lpstr>Console.WriteLine() &amp; Console.Write()</vt:lpstr>
      <vt:lpstr>Console.ReadLine()</vt:lpstr>
      <vt:lpstr>Console.Read()</vt:lpstr>
      <vt:lpstr>Console.ReadKey()</vt:lpstr>
      <vt:lpstr>Data Types &amp; Variables</vt:lpstr>
      <vt:lpstr>Data Types &amp; Variables</vt:lpstr>
      <vt:lpstr>Example: Data Types &amp; Variables</vt:lpstr>
      <vt:lpstr>Rules to Declaring a Variable in C#</vt:lpstr>
      <vt:lpstr>Guess the Output??</vt:lpstr>
      <vt:lpstr>Guess the Output??</vt:lpstr>
      <vt:lpstr>Operators</vt:lpstr>
      <vt:lpstr>Operators</vt:lpstr>
      <vt:lpstr>Type of Operators</vt:lpstr>
      <vt:lpstr>Arithmetic Operators</vt:lpstr>
      <vt:lpstr>Example: Arithmetic Operators </vt:lpstr>
      <vt:lpstr>Relational Operators</vt:lpstr>
      <vt:lpstr>Example: Relational Operators </vt:lpstr>
      <vt:lpstr>Logical Operators</vt:lpstr>
      <vt:lpstr>Assignment Operators</vt:lpstr>
      <vt:lpstr>Example: Assignment Operators </vt:lpstr>
      <vt:lpstr>Arrays</vt:lpstr>
      <vt:lpstr>Arrays</vt:lpstr>
      <vt:lpstr>Example - Array</vt:lpstr>
      <vt:lpstr>Iterating C# Array using Loops</vt:lpstr>
      <vt:lpstr>Examples - Arrays</vt:lpstr>
      <vt:lpstr>Strings</vt:lpstr>
      <vt:lpstr>String Class</vt:lpstr>
      <vt:lpstr>Example: String  </vt:lpstr>
      <vt:lpstr>Example: String Array </vt:lpstr>
      <vt:lpstr>String Class Methods &amp; Properties</vt:lpstr>
      <vt:lpstr>String Class Methods &amp; Properties Cont..</vt:lpstr>
      <vt:lpstr>String Methods [Lab Work] </vt:lpstr>
      <vt:lpstr>String Methods [Lab Work] </vt:lpstr>
      <vt:lpstr>String Methods [Lab Work] </vt:lpstr>
      <vt:lpstr>Class &amp; Objects</vt:lpstr>
      <vt:lpstr>Class</vt:lpstr>
      <vt:lpstr>Declaring a Class in C#</vt:lpstr>
      <vt:lpstr>Example: Class &amp; Object</vt:lpstr>
      <vt:lpstr>Example: Class &amp; Object</vt:lpstr>
      <vt:lpstr>Objects of a Class</vt:lpstr>
      <vt:lpstr>Example: Class &amp; Object (for loop)</vt:lpstr>
      <vt:lpstr>Example: Class &amp; Object (foreach loop)</vt:lpstr>
      <vt:lpstr>Example: Class &amp; Object (foreach loop)</vt:lpstr>
      <vt:lpstr>Constructor</vt:lpstr>
      <vt:lpstr>Constructor</vt:lpstr>
      <vt:lpstr>Type of Constructor </vt:lpstr>
      <vt:lpstr>Example: Constructor</vt:lpstr>
      <vt:lpstr>Example: Copy Constructor</vt:lpstr>
      <vt:lpstr>Example: Copy Constructor</vt:lpstr>
      <vt:lpstr>Inheritance</vt:lpstr>
      <vt:lpstr>Inheritance</vt:lpstr>
      <vt:lpstr>Inheritance cont..</vt:lpstr>
      <vt:lpstr>Inheritance Syntax</vt:lpstr>
      <vt:lpstr>Types of Inheritance</vt:lpstr>
      <vt:lpstr>Single Inheritance</vt:lpstr>
      <vt:lpstr>Example - Single Inheritance</vt:lpstr>
      <vt:lpstr>Multi-level Inheritance</vt:lpstr>
      <vt:lpstr>Example – Multi-Level Inheritance</vt:lpstr>
      <vt:lpstr>Hierarchical Inheritance</vt:lpstr>
      <vt:lpstr>Example – Hierarchical Inheritance</vt:lpstr>
      <vt:lpstr>Multiple Inheritance</vt:lpstr>
      <vt:lpstr>Example – Multiple Inheritance</vt:lpstr>
      <vt:lpstr>Hybrid Inheritance</vt:lpstr>
      <vt:lpstr>Advantages &amp; Disadvantages of Inheritance </vt:lpstr>
      <vt:lpstr>Abstraction</vt:lpstr>
      <vt:lpstr>Abstraction</vt:lpstr>
      <vt:lpstr>Example: Abstraction</vt:lpstr>
      <vt:lpstr>Example: Abstraction</vt:lpstr>
      <vt:lpstr>Interface</vt:lpstr>
      <vt:lpstr>Interface: Introduction</vt:lpstr>
      <vt:lpstr>Example: Interface</vt:lpstr>
      <vt:lpstr>Example: Interface</vt:lpstr>
      <vt:lpstr>Debugging and Error Handling</vt:lpstr>
      <vt:lpstr>Debugging and Error Handling</vt:lpstr>
      <vt:lpstr>Exception Handling</vt:lpstr>
      <vt:lpstr>Built-in Exception Classes</vt:lpstr>
      <vt:lpstr>Example: Exception Handling without try..catch</vt:lpstr>
      <vt:lpstr>Example: Exception Handling try..catch Cont..</vt:lpstr>
      <vt:lpstr>Example: Exception Handling try..catch..finally Cont..</vt:lpstr>
      <vt:lpstr>Example: Exception Handling try..catch..finally Cont..</vt:lpstr>
      <vt:lpstr>Example: try with multiple catch blocks</vt:lpstr>
      <vt:lpstr>The throw Statement</vt:lpstr>
      <vt:lpstr>Access Modifiers</vt:lpstr>
      <vt:lpstr>Access Modifier </vt:lpstr>
      <vt:lpstr>Public Modifier</vt:lpstr>
      <vt:lpstr>Example: Public Modifier </vt:lpstr>
      <vt:lpstr>Private Modifier</vt:lpstr>
      <vt:lpstr>Example: Private Modifier </vt:lpstr>
      <vt:lpstr>Protected Modifier</vt:lpstr>
      <vt:lpstr>Example: Protected Modifier </vt:lpstr>
      <vt:lpstr>Internal Modifier</vt:lpstr>
      <vt:lpstr>Example: Internal Modifier</vt:lpstr>
      <vt:lpstr>Default  Access</vt:lpstr>
      <vt:lpstr>Access Modifiers Comparison</vt:lpstr>
      <vt:lpstr>Properties</vt:lpstr>
      <vt:lpstr>Properties</vt:lpstr>
      <vt:lpstr>Properties Cont..</vt:lpstr>
      <vt:lpstr>Example - Properties</vt:lpstr>
      <vt:lpstr>Collection Classes</vt:lpstr>
      <vt:lpstr>Collection Classes: Introduction</vt:lpstr>
      <vt:lpstr>Collections Classes Types</vt:lpstr>
      <vt:lpstr>Collection Classes (Non-generic)</vt:lpstr>
      <vt:lpstr>ArrayList Class</vt:lpstr>
      <vt:lpstr>Example – ArrayList Class</vt:lpstr>
      <vt:lpstr>Example – ArrayList Class</vt:lpstr>
      <vt:lpstr>Example – ArrayList Class</vt:lpstr>
      <vt:lpstr>Stack Class</vt:lpstr>
      <vt:lpstr>Example – Stack Class (Push)</vt:lpstr>
      <vt:lpstr>Example – Stack Class (Pop)</vt:lpstr>
      <vt:lpstr>Queue Class</vt:lpstr>
      <vt:lpstr>Example – Queue Class (Enqueue)</vt:lpstr>
      <vt:lpstr>Example – Queue Class (Dequeue)</vt:lpstr>
      <vt:lpstr>Hashtable Class</vt:lpstr>
      <vt:lpstr>Example – Hashtable Class</vt:lpstr>
      <vt:lpstr>Example – Hashtable Class</vt:lpstr>
      <vt:lpstr>BitArray Class</vt:lpstr>
      <vt:lpstr>Example – BitArray Class</vt:lpstr>
      <vt:lpstr>Guess the Answer!!</vt:lpstr>
      <vt:lpstr>Summary</vt:lpstr>
      <vt:lpstr>Summary : Fundamentals of C# Programming</vt:lpstr>
      <vt:lpstr>Summary : Logic Flow &amp; Data Handling</vt:lpstr>
      <vt:lpstr>Summary : OOP Features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Madhuresh Fichadiya</cp:lastModifiedBy>
  <cp:revision>760</cp:revision>
  <dcterms:created xsi:type="dcterms:W3CDTF">2020-05-01T05:09:15Z</dcterms:created>
  <dcterms:modified xsi:type="dcterms:W3CDTF">2025-06-17T04:55:48Z</dcterms:modified>
</cp:coreProperties>
</file>